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6" r:id="rId2"/>
    <p:sldId id="256" r:id="rId3"/>
    <p:sldId id="257" r:id="rId4"/>
    <p:sldId id="258" r:id="rId5"/>
    <p:sldId id="275"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18C12EC-285C-45BB-8539-489AA9CC1C01}" type="datetimeFigureOut">
              <a:rPr lang="en-US"/>
              <a:pPr>
                <a:defRPr/>
              </a:pPr>
              <a:t>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14B1FD3-F5B1-4D04-AF61-43E80CF68349}" type="slidenum">
              <a:rPr lang="en-US"/>
              <a:pPr>
                <a:defRPr/>
              </a:pPr>
              <a:t>‹#›</a:t>
            </a:fld>
            <a:endParaRPr lang="en-US"/>
          </a:p>
        </p:txBody>
      </p:sp>
    </p:spTree>
    <p:extLst>
      <p:ext uri="{BB962C8B-B14F-4D97-AF65-F5344CB8AC3E}">
        <p14:creationId xmlns:p14="http://schemas.microsoft.com/office/powerpoint/2010/main" val="1354605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CDFDB7-400B-4BD5-84D3-8635A611FDD6}" type="slidenum">
              <a:rPr lang="en-US"/>
              <a:pPr fontAlgn="base">
                <a:spcBef>
                  <a:spcPct val="0"/>
                </a:spcBef>
                <a:spcAft>
                  <a:spcPct val="0"/>
                </a:spcAft>
              </a:pPr>
              <a:t>6</a:t>
            </a:fld>
            <a:endParaRPr lang="en-US"/>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Interphase I</a:t>
            </a:r>
            <a:r>
              <a:rPr lang="en-US" smtClean="0"/>
              <a:t> - Cells undergo a round of DNA replication, forming duplicate chromosomes.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C81E6C-8676-46C1-8764-D381B058019A}" type="slidenum">
              <a:rPr lang="en-US"/>
              <a:pPr fontAlgn="base">
                <a:spcBef>
                  <a:spcPct val="0"/>
                </a:spcBef>
                <a:spcAft>
                  <a:spcPct val="0"/>
                </a:spcAft>
              </a:pPr>
              <a:t>15</a:t>
            </a:fld>
            <a:endParaRPr lang="en-US"/>
          </a:p>
        </p:txBody>
      </p:sp>
      <p:sp>
        <p:nvSpPr>
          <p:cNvPr id="389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MEIOSIS II Metaphase II</a:t>
            </a:r>
            <a:r>
              <a:rPr lang="en-US" smtClean="0"/>
              <a:t> - The chromosomes line up in a similar way to the metaphase state of mitosis.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B4D59A-FF81-4926-BC49-8FC51903F545}" type="slidenum">
              <a:rPr lang="en-US"/>
              <a:pPr fontAlgn="base">
                <a:spcBef>
                  <a:spcPct val="0"/>
                </a:spcBef>
                <a:spcAft>
                  <a:spcPct val="0"/>
                </a:spcAft>
              </a:pPr>
              <a:t>16</a:t>
            </a:fld>
            <a:endParaRPr lang="en-US"/>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MEIOSIS II Anaphase II</a:t>
            </a:r>
            <a:r>
              <a:rPr lang="en-US" smtClean="0"/>
              <a:t> - The sister chromatids separate and move toward opposite ends of the cell.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B494DFA-EBB0-4F10-A9E0-4269269C1F34}" type="slidenum">
              <a:rPr lang="en-US"/>
              <a:pPr fontAlgn="base">
                <a:spcBef>
                  <a:spcPct val="0"/>
                </a:spcBef>
                <a:spcAft>
                  <a:spcPct val="0"/>
                </a:spcAft>
              </a:pPr>
              <a:t>17</a:t>
            </a:fld>
            <a:endParaRPr lang="en-US"/>
          </a:p>
        </p:txBody>
      </p:sp>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MEIOSIS II Telophase II and Cytokinesis</a:t>
            </a:r>
            <a:r>
              <a:rPr lang="en-US" smtClean="0"/>
              <a:t> - Meiosis II results in four haploid (N) daughter cells.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417D29-9EAB-424F-B476-ADA5338A8B04}" type="slidenum">
              <a:rPr lang="en-US"/>
              <a:pPr fontAlgn="base">
                <a:spcBef>
                  <a:spcPct val="0"/>
                </a:spcBef>
                <a:spcAft>
                  <a:spcPct val="0"/>
                </a:spcAft>
              </a:pPr>
              <a:t>18</a:t>
            </a:fld>
            <a:endParaRPr lang="en-US"/>
          </a:p>
        </p:txBody>
      </p:sp>
      <p:sp>
        <p:nvSpPr>
          <p:cNvPr id="450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Meiosis produces four genetically different haploid cells. </a:t>
            </a:r>
            <a:r>
              <a:rPr lang="en-US" smtClean="0"/>
              <a:t>In males, meiosis results in four equal-sized gametes called sperm.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F41490-9837-475D-AB84-D3835028534A}" type="slidenum">
              <a:rPr lang="en-US"/>
              <a:pPr fontAlgn="base">
                <a:spcBef>
                  <a:spcPct val="0"/>
                </a:spcBef>
                <a:spcAft>
                  <a:spcPct val="0"/>
                </a:spcAft>
              </a:pPr>
              <a:t>19</a:t>
            </a:fld>
            <a:endParaRPr lang="en-US"/>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Meiosis produces four genetically different haploid cells.</a:t>
            </a:r>
            <a:r>
              <a:rPr lang="en-US" smtClean="0"/>
              <a:t> In females, only one large egg cell results from meiosis. The other three cells, called polar bodies, usually are not involved in reproduction.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967C5E-F5B9-4938-9AE5-0CCE7FECB2E0}" type="slidenum">
              <a:rPr lang="en-US"/>
              <a:pPr fontAlgn="base">
                <a:spcBef>
                  <a:spcPct val="0"/>
                </a:spcBef>
                <a:spcAft>
                  <a:spcPct val="0"/>
                </a:spcAft>
              </a:pPr>
              <a:t>7</a:t>
            </a:fld>
            <a:endParaRPr lang="en-US"/>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MEIOSIS I Prophase I</a:t>
            </a:r>
            <a:r>
              <a:rPr lang="en-US" smtClean="0"/>
              <a:t> - Each chromosome pairs with its corresponding homologous chromosome to form a tetrad.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DF1615-09C0-4307-BB2E-9FD85E068615}" type="slidenum">
              <a:rPr lang="en-US"/>
              <a:pPr fontAlgn="base">
                <a:spcBef>
                  <a:spcPct val="0"/>
                </a:spcBef>
                <a:spcAft>
                  <a:spcPct val="0"/>
                </a:spcAft>
              </a:pPr>
              <a:t>8</a:t>
            </a:fld>
            <a:endParaRPr lang="en-US"/>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Crossing-over occurs during meiosis. (1) Homologous chromosomes form a tetrad. (2) Chromatids cross over one another. (3) The crossed sections of the chromatids are exchanged.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E73785-81E5-4681-BCCE-788B27B3D4C9}" type="slidenum">
              <a:rPr lang="en-US"/>
              <a:pPr fontAlgn="base">
                <a:spcBef>
                  <a:spcPct val="0"/>
                </a:spcBef>
                <a:spcAft>
                  <a:spcPct val="0"/>
                </a:spcAft>
              </a:pPr>
              <a:t>9</a:t>
            </a:fld>
            <a:endParaRPr lang="en-US"/>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MEIOSIS I Metaphase I</a:t>
            </a:r>
            <a:r>
              <a:rPr lang="en-US" smtClean="0"/>
              <a:t> - Spindle fibers attach to the chromosomes.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082244-4A6C-4302-AF40-51A1EB1CF3B2}" type="slidenum">
              <a:rPr lang="en-US"/>
              <a:pPr fontAlgn="base">
                <a:spcBef>
                  <a:spcPct val="0"/>
                </a:spcBef>
                <a:spcAft>
                  <a:spcPct val="0"/>
                </a:spcAft>
              </a:pPr>
              <a:t>10</a:t>
            </a:fld>
            <a:endParaRPr lang="en-US"/>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MEIOSIS I Anaphase I</a:t>
            </a:r>
            <a:r>
              <a:rPr lang="en-US" smtClean="0"/>
              <a:t> - The fibers pull the homologous chromosomes toward opposite ends of the cell.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A5BF19-051F-43A5-8E17-ADB1372D65F0}" type="slidenum">
              <a:rPr lang="en-US"/>
              <a:pPr fontAlgn="base">
                <a:spcBef>
                  <a:spcPct val="0"/>
                </a:spcBef>
                <a:spcAft>
                  <a:spcPct val="0"/>
                </a:spcAft>
              </a:pPr>
              <a:t>11</a:t>
            </a:fld>
            <a:endParaRPr lang="en-US"/>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MEIOSIS I Telophase I and Cytokinesis</a:t>
            </a:r>
            <a:r>
              <a:rPr lang="en-US" smtClean="0"/>
              <a:t> - Nuclear membranes form.  The cell separates into two cells.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D17E67-869A-4D21-AB68-6EC94A22A1EB}" type="slidenum">
              <a:rPr lang="en-US"/>
              <a:pPr fontAlgn="base">
                <a:spcBef>
                  <a:spcPct val="0"/>
                </a:spcBef>
                <a:spcAft>
                  <a:spcPct val="0"/>
                </a:spcAft>
              </a:pPr>
              <a:t>12</a:t>
            </a:fld>
            <a:endParaRPr lang="en-US"/>
          </a:p>
        </p:txBody>
      </p:sp>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8EB479-4C89-438C-B824-BD807467E2EE}" type="slidenum">
              <a:rPr lang="en-US"/>
              <a:pPr fontAlgn="base">
                <a:spcBef>
                  <a:spcPct val="0"/>
                </a:spcBef>
                <a:spcAft>
                  <a:spcPct val="0"/>
                </a:spcAft>
              </a:pPr>
              <a:t>13</a:t>
            </a:fld>
            <a:endParaRPr lang="en-US"/>
          </a:p>
        </p:txBody>
      </p:sp>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During meiosis, the number of chromosomes per cell is cut in half through the separation of the homologous chromosomes</a:t>
            </a:r>
            <a:r>
              <a:rPr lang="en-US" smtClean="0"/>
              <a:t>.  The result of meiosis is 4 haploid cells that are genetically different from one another and from the original cell.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7545BB-C1E6-41EC-9BEA-ACC4C28EFFA7}" type="slidenum">
              <a:rPr lang="en-US"/>
              <a:pPr fontAlgn="base">
                <a:spcBef>
                  <a:spcPct val="0"/>
                </a:spcBef>
                <a:spcAft>
                  <a:spcPct val="0"/>
                </a:spcAft>
              </a:pPr>
              <a:t>14</a:t>
            </a:fld>
            <a:endParaRPr lang="en-US"/>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smtClean="0"/>
              <a:t>MEIOSIS II Prophase II</a:t>
            </a:r>
            <a:r>
              <a:rPr lang="en-US" smtClean="0"/>
              <a:t> - Meiosis I results in two haploid (N) daughter cells, each with half the number of chromosomes as the original cell.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535A4B8-DE5F-4503-9A23-B1E753E50DBE}" type="datetimeFigureOut">
              <a:rPr lang="en-US"/>
              <a:pPr>
                <a:defRPr/>
              </a:pPr>
              <a:t>11/9/2017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811495-A841-4157-ACA4-7FF77CF94E4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F0A3F0C-4EEE-4E94-A168-4806F3C43989}" type="datetimeFigureOut">
              <a:rPr lang="en-US"/>
              <a:pPr>
                <a:defRPr/>
              </a:pPr>
              <a:t>11/9/2017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497BCF-8D1B-4F05-978E-270E1F36D0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47024E-1999-4050-81E8-325261D76B3E}" type="datetimeFigureOut">
              <a:rPr lang="en-US"/>
              <a:pPr>
                <a:defRPr/>
              </a:pPr>
              <a:t>11/9/2017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DBF9E7-EF57-4263-9DB1-BBE84597AE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5DD12A-56F0-4BC1-B377-6B2C492EB0F9}" type="datetimeFigureOut">
              <a:rPr lang="en-US"/>
              <a:pPr>
                <a:defRPr/>
              </a:pPr>
              <a:t>11/9/2017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7BD00C-4EC5-4DD4-9EBB-249C0F0B58F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D41E535-834B-4333-84D1-2C2F86A4C246}" type="datetimeFigureOut">
              <a:rPr lang="en-US"/>
              <a:pPr>
                <a:defRPr/>
              </a:pPr>
              <a:t>11/9/2017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EF4645-3267-4F83-B158-1761B5CAB6A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4689ADC-FE37-4929-AFC7-BCC61A9FD16A}" type="datetimeFigureOut">
              <a:rPr lang="en-US"/>
              <a:pPr>
                <a:defRPr/>
              </a:pPr>
              <a:t>11/9/2017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F021C8-F567-455D-BA01-D865ACB569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1141444-5F11-4D44-98F1-D5D8F20B3BC1}" type="datetimeFigureOut">
              <a:rPr lang="en-US"/>
              <a:pPr>
                <a:defRPr/>
              </a:pPr>
              <a:t>11/9/2017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7455622-CBC7-4C9A-BC92-AE5A0B5254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7DC0DA0-49C9-4E4F-BBF6-8D6B49D8691B}" type="datetimeFigureOut">
              <a:rPr lang="en-US"/>
              <a:pPr>
                <a:defRPr/>
              </a:pPr>
              <a:t>11/9/2017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AB236E3-FC0A-43A5-A64D-74ED83954B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E807A0-2501-4973-80A8-656CBA0B2310}" type="datetimeFigureOut">
              <a:rPr lang="en-US"/>
              <a:pPr>
                <a:defRPr/>
              </a:pPr>
              <a:t>11/9/2017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FF13359-A2A4-4AD1-A393-4D72BC1287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0D295F-C394-4D69-A4E8-575D1C20EF1B}" type="datetimeFigureOut">
              <a:rPr lang="en-US"/>
              <a:pPr>
                <a:defRPr/>
              </a:pPr>
              <a:t>11/9/2017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BA7EC0-42A8-4B9F-B972-C89B29021C3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402996-3066-4B90-BA50-EE01BBFD3FA0}" type="datetimeFigureOut">
              <a:rPr lang="en-US"/>
              <a:pPr>
                <a:defRPr/>
              </a:pPr>
              <a:t>11/9/2017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A7FB1A-4587-406D-B344-86AF2B475CC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4CFCBAF-A7E8-47B0-B084-9485E882BFAB}" type="datetimeFigureOut">
              <a:rPr lang="en-US"/>
              <a:pPr>
                <a:defRPr/>
              </a:pPr>
              <a:t>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B016B72-FDEE-4DF1-817A-55F776DA104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Resources/Movies/vaameio2.mov"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Resources/ActiveArt/index.html"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Resources/Movies/vacrossi.mov"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457200" y="274638"/>
            <a:ext cx="8229600" cy="944562"/>
          </a:xfrm>
        </p:spPr>
        <p:txBody>
          <a:bodyPr/>
          <a:lstStyle/>
          <a:p>
            <a:r>
              <a:rPr lang="en-US" sz="3200" smtClean="0"/>
              <a:t>Diploid: cell containing 2 pairs of chromosomes (homologous). One set from each parent</a:t>
            </a:r>
            <a:br>
              <a:rPr lang="en-US" sz="3200" smtClean="0"/>
            </a:br>
            <a:endParaRPr lang="en-US" sz="3200" smtClean="0"/>
          </a:p>
        </p:txBody>
      </p:sp>
      <p:sp>
        <p:nvSpPr>
          <p:cNvPr id="48131" name="Rectangle 3"/>
          <p:cNvSpPr>
            <a:spLocks noGrp="1"/>
          </p:cNvSpPr>
          <p:nvPr>
            <p:ph type="body" idx="1"/>
          </p:nvPr>
        </p:nvSpPr>
        <p:spPr>
          <a:xfrm>
            <a:off x="533400" y="1219200"/>
            <a:ext cx="8153400" cy="4906963"/>
          </a:xfrm>
        </p:spPr>
        <p:txBody>
          <a:bodyPr/>
          <a:lstStyle/>
          <a:p>
            <a:r>
              <a:rPr lang="en-US" sz="2400" smtClean="0"/>
              <a:t>One chromosome is from dad other from mom</a:t>
            </a:r>
          </a:p>
          <a:p>
            <a:r>
              <a:rPr lang="en-US" sz="2400" smtClean="0"/>
              <a:t>Have the same genes for the same traits in the same order.</a:t>
            </a:r>
          </a:p>
          <a:p>
            <a:endParaRPr lang="en-US" smtClean="0"/>
          </a:p>
        </p:txBody>
      </p:sp>
      <p:pic>
        <p:nvPicPr>
          <p:cNvPr id="48132" name="Picture 2" descr="http://ghr.nlm.nih.gov/handbook/illustrations/normalkaryotype.jpg"/>
          <p:cNvPicPr>
            <a:picLocks noChangeAspect="1" noChangeArrowheads="1"/>
          </p:cNvPicPr>
          <p:nvPr/>
        </p:nvPicPr>
        <p:blipFill>
          <a:blip r:embed="rId2" cstate="print"/>
          <a:srcRect/>
          <a:stretch>
            <a:fillRect/>
          </a:stretch>
        </p:blipFill>
        <p:spPr bwMode="auto">
          <a:xfrm>
            <a:off x="2362200" y="2184544"/>
            <a:ext cx="4038600" cy="4038600"/>
          </a:xfrm>
          <a:prstGeom prst="rect">
            <a:avLst/>
          </a:prstGeom>
          <a:noFill/>
          <a:ln w="9525">
            <a:noFill/>
            <a:miter lim="800000"/>
            <a:headEnd/>
            <a:tailEnd/>
          </a:ln>
        </p:spPr>
      </p:pic>
      <p:sp>
        <p:nvSpPr>
          <p:cNvPr id="27" name="SMARTInkShape-351"/>
          <p:cNvSpPr/>
          <p:nvPr/>
        </p:nvSpPr>
        <p:spPr>
          <a:xfrm>
            <a:off x="2741414" y="5250655"/>
            <a:ext cx="8931" cy="8932"/>
          </a:xfrm>
          <a:custGeom>
            <a:avLst/>
            <a:gdLst/>
            <a:ahLst/>
            <a:cxnLst/>
            <a:rect l="0" t="0" r="0" b="0"/>
            <a:pathLst>
              <a:path w="8931" h="8932">
                <a:moveTo>
                  <a:pt x="8930" y="8931"/>
                </a:moveTo>
                <a:lnTo>
                  <a:pt x="8930" y="4191"/>
                </a:lnTo>
                <a:lnTo>
                  <a:pt x="7938" y="2794"/>
                </a:lnTo>
                <a:lnTo>
                  <a:pt x="6284" y="1863"/>
                </a:lnTo>
                <a:lnTo>
                  <a:pt x="1" y="0"/>
                </a:lnTo>
                <a:lnTo>
                  <a:pt x="0" y="89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0" name="SMARTInkShape-Group148"/>
          <p:cNvGrpSpPr/>
          <p:nvPr/>
        </p:nvGrpSpPr>
        <p:grpSpPr>
          <a:xfrm>
            <a:off x="2732485" y="5304234"/>
            <a:ext cx="186280" cy="62509"/>
            <a:chOff x="2732485" y="5304234"/>
            <a:chExt cx="186280" cy="62509"/>
          </a:xfrm>
        </p:grpSpPr>
        <p:sp>
          <p:nvSpPr>
            <p:cNvPr id="28" name="SMARTInkShape-352"/>
            <p:cNvSpPr/>
            <p:nvPr/>
          </p:nvSpPr>
          <p:spPr>
            <a:xfrm>
              <a:off x="2732485" y="5357813"/>
              <a:ext cx="35719" cy="8930"/>
            </a:xfrm>
            <a:custGeom>
              <a:avLst/>
              <a:gdLst/>
              <a:ahLst/>
              <a:cxnLst/>
              <a:rect l="0" t="0" r="0" b="0"/>
              <a:pathLst>
                <a:path w="35719" h="8930">
                  <a:moveTo>
                    <a:pt x="35718" y="0"/>
                  </a:moveTo>
                  <a:lnTo>
                    <a:pt x="26788" y="0"/>
                  </a:lnTo>
                  <a:lnTo>
                    <a:pt x="35718" y="0"/>
                  </a:lnTo>
                  <a:lnTo>
                    <a:pt x="27156" y="0"/>
                  </a:lnTo>
                  <a:lnTo>
                    <a:pt x="19132" y="7688"/>
                  </a:lnTo>
                  <a:lnTo>
                    <a:pt x="10282" y="8821"/>
                  </a:lnTo>
                  <a:lnTo>
                    <a:pt x="0" y="8929"/>
                  </a:lnTo>
                  <a:lnTo>
                    <a:pt x="13302" y="8929"/>
                  </a:lnTo>
                  <a:lnTo>
                    <a:pt x="14821" y="7937"/>
                  </a:lnTo>
                  <a:lnTo>
                    <a:pt x="15834" y="6284"/>
                  </a:lnTo>
                  <a:lnTo>
                    <a:pt x="17824" y="108"/>
                  </a:lnTo>
                  <a:lnTo>
                    <a:pt x="26420" y="3"/>
                  </a:lnTo>
                  <a:lnTo>
                    <a:pt x="21939" y="0"/>
                  </a:lnTo>
                  <a:lnTo>
                    <a:pt x="20579" y="992"/>
                  </a:lnTo>
                  <a:lnTo>
                    <a:pt x="17859"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353"/>
            <p:cNvSpPr/>
            <p:nvPr/>
          </p:nvSpPr>
          <p:spPr>
            <a:xfrm>
              <a:off x="2885531" y="5304234"/>
              <a:ext cx="33234" cy="26790"/>
            </a:xfrm>
            <a:custGeom>
              <a:avLst/>
              <a:gdLst/>
              <a:ahLst/>
              <a:cxnLst/>
              <a:rect l="0" t="0" r="0" b="0"/>
              <a:pathLst>
                <a:path w="33234" h="26790">
                  <a:moveTo>
                    <a:pt x="16617" y="0"/>
                  </a:moveTo>
                  <a:lnTo>
                    <a:pt x="7689" y="0"/>
                  </a:lnTo>
                  <a:lnTo>
                    <a:pt x="7688" y="4741"/>
                  </a:lnTo>
                  <a:lnTo>
                    <a:pt x="8680" y="6136"/>
                  </a:lnTo>
                  <a:lnTo>
                    <a:pt x="10334" y="7068"/>
                  </a:lnTo>
                  <a:lnTo>
                    <a:pt x="16782" y="8685"/>
                  </a:lnTo>
                  <a:lnTo>
                    <a:pt x="20990" y="8822"/>
                  </a:lnTo>
                  <a:lnTo>
                    <a:pt x="22509" y="7865"/>
                  </a:lnTo>
                  <a:lnTo>
                    <a:pt x="23522" y="6236"/>
                  </a:lnTo>
                  <a:lnTo>
                    <a:pt x="25512" y="109"/>
                  </a:lnTo>
                  <a:lnTo>
                    <a:pt x="33233" y="10"/>
                  </a:lnTo>
                  <a:lnTo>
                    <a:pt x="29368" y="3"/>
                  </a:lnTo>
                  <a:lnTo>
                    <a:pt x="28094" y="995"/>
                  </a:lnTo>
                  <a:lnTo>
                    <a:pt x="25577" y="8822"/>
                  </a:lnTo>
                  <a:lnTo>
                    <a:pt x="17861" y="16609"/>
                  </a:lnTo>
                  <a:lnTo>
                    <a:pt x="9038" y="17750"/>
                  </a:lnTo>
                  <a:lnTo>
                    <a:pt x="8588" y="18778"/>
                  </a:lnTo>
                  <a:lnTo>
                    <a:pt x="7698" y="26679"/>
                  </a:lnTo>
                  <a:lnTo>
                    <a:pt x="0" y="26779"/>
                  </a:lnTo>
                  <a:lnTo>
                    <a:pt x="25547"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Copyright Pearson Prentice Hall</a:t>
            </a:r>
          </a:p>
        </p:txBody>
      </p:sp>
      <p:sp>
        <p:nvSpPr>
          <p:cNvPr id="27650" name="Rectangle 2"/>
          <p:cNvSpPr>
            <a:spLocks noGrp="1" noChangeArrowheads="1"/>
          </p:cNvSpPr>
          <p:nvPr>
            <p:ph type="title"/>
          </p:nvPr>
        </p:nvSpPr>
        <p:spPr/>
        <p:txBody>
          <a:bodyPr/>
          <a:lstStyle/>
          <a:p>
            <a:r>
              <a:rPr lang="en-US" smtClean="0"/>
              <a:t>Phases of Meiosis</a:t>
            </a:r>
          </a:p>
        </p:txBody>
      </p:sp>
      <p:pic>
        <p:nvPicPr>
          <p:cNvPr id="27651" name="Picture 9" descr="ANA"/>
          <p:cNvPicPr>
            <a:picLocks noChangeAspect="1" noChangeArrowheads="1"/>
          </p:cNvPicPr>
          <p:nvPr/>
        </p:nvPicPr>
        <p:blipFill>
          <a:blip r:embed="rId3" cstate="print"/>
          <a:srcRect/>
          <a:stretch>
            <a:fillRect/>
          </a:stretch>
        </p:blipFill>
        <p:spPr bwMode="auto">
          <a:xfrm>
            <a:off x="4192588" y="1617663"/>
            <a:ext cx="4383087" cy="4260850"/>
          </a:xfrm>
          <a:prstGeom prst="rect">
            <a:avLst/>
          </a:prstGeom>
          <a:noFill/>
          <a:ln w="9525">
            <a:noFill/>
            <a:miter lim="800000"/>
            <a:headEnd/>
            <a:tailEnd/>
          </a:ln>
        </p:spPr>
      </p:pic>
      <p:sp>
        <p:nvSpPr>
          <p:cNvPr id="1186826" name="Rectangle 10"/>
          <p:cNvSpPr>
            <a:spLocks noChangeArrowheads="1"/>
          </p:cNvSpPr>
          <p:nvPr/>
        </p:nvSpPr>
        <p:spPr bwMode="auto">
          <a:xfrm>
            <a:off x="5268913" y="1066800"/>
            <a:ext cx="3875087" cy="809625"/>
          </a:xfrm>
          <a:prstGeom prst="rect">
            <a:avLst/>
          </a:prstGeom>
          <a:noFill/>
          <a:ln w="9525">
            <a:noFill/>
            <a:miter lim="800000"/>
            <a:headEnd/>
            <a:tailEnd/>
          </a:ln>
        </p:spPr>
        <p:txBody>
          <a:bodyPr/>
          <a:lstStyle/>
          <a:p>
            <a:pPr marL="342900" indent="-342900" fontAlgn="auto">
              <a:spcBef>
                <a:spcPts val="0"/>
              </a:spcBef>
              <a:spcAft>
                <a:spcPts val="0"/>
              </a:spcAft>
              <a:defRPr/>
            </a:pPr>
            <a:r>
              <a:rPr lang="en-US" dirty="0">
                <a:latin typeface="+mn-lt"/>
                <a:ea typeface="ＭＳ Ｐゴシック" pitchFamily="34" charset="-128"/>
              </a:rPr>
              <a:t> MEIOSIS I </a:t>
            </a:r>
          </a:p>
          <a:p>
            <a:pPr marL="342900" indent="-342900" fontAlgn="auto">
              <a:spcBef>
                <a:spcPts val="0"/>
              </a:spcBef>
              <a:spcAft>
                <a:spcPts val="0"/>
              </a:spcAft>
              <a:defRPr/>
            </a:pPr>
            <a:r>
              <a:rPr lang="en-US" dirty="0">
                <a:latin typeface="+mn-lt"/>
                <a:ea typeface="ＭＳ Ｐゴシック" pitchFamily="34" charset="-128"/>
              </a:rPr>
              <a:t>Anaphase I</a:t>
            </a:r>
            <a:endParaRPr lang="en-US" dirty="0">
              <a:effectLst>
                <a:outerShdw blurRad="38100" dist="38100" dir="2700000" algn="tl">
                  <a:srgbClr val="C0C0C0"/>
                </a:outerShdw>
              </a:effectLst>
              <a:latin typeface="+mn-lt"/>
              <a:ea typeface="ＭＳ Ｐゴシック" pitchFamily="34" charset="-128"/>
            </a:endParaRPr>
          </a:p>
        </p:txBody>
      </p:sp>
      <p:sp>
        <p:nvSpPr>
          <p:cNvPr id="1186819" name="Rectangle 3"/>
          <p:cNvSpPr>
            <a:spLocks noGrp="1" noChangeArrowheads="1"/>
          </p:cNvSpPr>
          <p:nvPr>
            <p:ph type="body" idx="1"/>
          </p:nvPr>
        </p:nvSpPr>
        <p:spPr>
          <a:xfrm>
            <a:off x="273050" y="1095375"/>
            <a:ext cx="3956050" cy="4848225"/>
          </a:xfrm>
        </p:spPr>
        <p:txBody>
          <a:bodyPr/>
          <a:lstStyle/>
          <a:p>
            <a:r>
              <a:rPr lang="en-US" smtClean="0"/>
              <a:t>The fibers pull the homologous chromosomes toward opposite ends of the cell.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86819">
                                            <p:txEl>
                                              <p:pRg st="0" end="0"/>
                                            </p:txEl>
                                          </p:spTgt>
                                        </p:tgtEl>
                                        <p:attrNameLst>
                                          <p:attrName>style.visibility</p:attrName>
                                        </p:attrNameLst>
                                      </p:cBhvr>
                                      <p:to>
                                        <p:strVal val="visible"/>
                                      </p:to>
                                    </p:set>
                                    <p:animEffect transition="in" filter="fade">
                                      <p:cBhvr>
                                        <p:cTn id="7" dur="2000"/>
                                        <p:tgtEl>
                                          <p:spTgt spid="1186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68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Copyright Pearson Prentice Hall</a:t>
            </a:r>
          </a:p>
        </p:txBody>
      </p:sp>
      <p:sp>
        <p:nvSpPr>
          <p:cNvPr id="29698" name="Rectangle 8"/>
          <p:cNvSpPr>
            <a:spLocks noGrp="1" noChangeArrowheads="1"/>
          </p:cNvSpPr>
          <p:nvPr>
            <p:ph type="title"/>
          </p:nvPr>
        </p:nvSpPr>
        <p:spPr/>
        <p:txBody>
          <a:bodyPr/>
          <a:lstStyle/>
          <a:p>
            <a:r>
              <a:rPr lang="en-US" smtClean="0"/>
              <a:t>Phases of Meiosis</a:t>
            </a:r>
          </a:p>
        </p:txBody>
      </p:sp>
      <p:pic>
        <p:nvPicPr>
          <p:cNvPr id="29699" name="Picture 17" descr="cyco"/>
          <p:cNvPicPr>
            <a:picLocks noChangeAspect="1" noChangeArrowheads="1"/>
          </p:cNvPicPr>
          <p:nvPr/>
        </p:nvPicPr>
        <p:blipFill>
          <a:blip r:embed="rId3" cstate="print"/>
          <a:srcRect/>
          <a:stretch>
            <a:fillRect/>
          </a:stretch>
        </p:blipFill>
        <p:spPr bwMode="auto">
          <a:xfrm>
            <a:off x="4767263" y="1679575"/>
            <a:ext cx="3833812" cy="3946525"/>
          </a:xfrm>
          <a:prstGeom prst="rect">
            <a:avLst/>
          </a:prstGeom>
          <a:noFill/>
          <a:ln w="9525">
            <a:noFill/>
            <a:miter lim="800000"/>
            <a:headEnd/>
            <a:tailEnd/>
          </a:ln>
        </p:spPr>
      </p:pic>
      <p:sp>
        <p:nvSpPr>
          <p:cNvPr id="29700" name="Rectangle 18"/>
          <p:cNvSpPr>
            <a:spLocks noChangeArrowheads="1"/>
          </p:cNvSpPr>
          <p:nvPr/>
        </p:nvSpPr>
        <p:spPr bwMode="auto">
          <a:xfrm>
            <a:off x="5597525" y="792163"/>
            <a:ext cx="2959100" cy="809625"/>
          </a:xfrm>
          <a:prstGeom prst="rect">
            <a:avLst/>
          </a:prstGeom>
          <a:noFill/>
          <a:ln w="9525">
            <a:noFill/>
            <a:miter lim="800000"/>
            <a:headEnd/>
            <a:tailEnd/>
          </a:ln>
        </p:spPr>
        <p:txBody>
          <a:bodyPr/>
          <a:lstStyle/>
          <a:p>
            <a:pPr marL="342900" indent="-342900"/>
            <a:r>
              <a:rPr lang="en-US">
                <a:latin typeface="Calibri" pitchFamily="34" charset="0"/>
                <a:ea typeface="ＭＳ Ｐゴシック"/>
                <a:cs typeface="ＭＳ Ｐゴシック"/>
              </a:rPr>
              <a:t> MEIOSIS I </a:t>
            </a:r>
          </a:p>
          <a:p>
            <a:pPr marL="342900" indent="-342900"/>
            <a:r>
              <a:rPr lang="en-US">
                <a:latin typeface="Calibri" pitchFamily="34" charset="0"/>
                <a:ea typeface="ＭＳ Ｐゴシック"/>
                <a:cs typeface="ＭＳ Ｐゴシック"/>
              </a:rPr>
              <a:t>Telophase I and </a:t>
            </a:r>
          </a:p>
          <a:p>
            <a:pPr marL="342900" indent="-342900"/>
            <a:r>
              <a:rPr lang="en-US">
                <a:latin typeface="Calibri" pitchFamily="34" charset="0"/>
                <a:ea typeface="ＭＳ Ｐゴシック"/>
                <a:cs typeface="ＭＳ Ｐゴシック"/>
              </a:rPr>
              <a:t>Cytokinesis</a:t>
            </a:r>
          </a:p>
        </p:txBody>
      </p:sp>
      <p:sp>
        <p:nvSpPr>
          <p:cNvPr id="1188873" name="Rectangle 9"/>
          <p:cNvSpPr>
            <a:spLocks noGrp="1" noChangeArrowheads="1"/>
          </p:cNvSpPr>
          <p:nvPr>
            <p:ph type="body" idx="1"/>
          </p:nvPr>
        </p:nvSpPr>
        <p:spPr>
          <a:xfrm>
            <a:off x="273050" y="1095375"/>
            <a:ext cx="4608513" cy="5037138"/>
          </a:xfrm>
        </p:spPr>
        <p:txBody>
          <a:bodyPr rtlCol="0">
            <a:normAutofit fontScale="85000" lnSpcReduction="10000"/>
          </a:bodyPr>
          <a:lstStyle/>
          <a:p>
            <a:pPr fontAlgn="auto">
              <a:spcAft>
                <a:spcPts val="0"/>
              </a:spcAft>
              <a:buFont typeface="Arial" pitchFamily="34" charset="0"/>
              <a:buChar char="•"/>
              <a:defRPr/>
            </a:pPr>
            <a:r>
              <a:rPr lang="en-US" dirty="0" err="1" smtClean="0"/>
              <a:t>Telophase</a:t>
            </a:r>
            <a:r>
              <a:rPr lang="en-US" dirty="0" smtClean="0"/>
              <a:t> I</a:t>
            </a:r>
          </a:p>
          <a:p>
            <a:pPr fontAlgn="auto">
              <a:spcAft>
                <a:spcPts val="0"/>
              </a:spcAft>
              <a:buFont typeface="Arial" pitchFamily="34" charset="0"/>
              <a:buChar char="•"/>
              <a:defRPr/>
            </a:pPr>
            <a:r>
              <a:rPr lang="en-US" dirty="0" smtClean="0"/>
              <a:t>Nuclear </a:t>
            </a:r>
            <a:r>
              <a:rPr lang="en-US" dirty="0"/>
              <a:t>membranes form</a:t>
            </a:r>
            <a:r>
              <a:rPr lang="en-US" dirty="0" smtClean="0"/>
              <a:t>.</a:t>
            </a:r>
          </a:p>
          <a:p>
            <a:pPr fontAlgn="auto">
              <a:spcAft>
                <a:spcPts val="0"/>
              </a:spcAft>
              <a:buFont typeface="Arial" pitchFamily="34" charset="0"/>
              <a:buChar char="•"/>
              <a:defRPr/>
            </a:pPr>
            <a:r>
              <a:rPr lang="en-US" dirty="0" smtClean="0"/>
              <a:t>Cleavage </a:t>
            </a:r>
          </a:p>
          <a:p>
            <a:pPr fontAlgn="auto">
              <a:spcAft>
                <a:spcPts val="0"/>
              </a:spcAft>
              <a:buFont typeface="Arial" pitchFamily="34" charset="0"/>
              <a:buChar char="•"/>
              <a:defRPr/>
            </a:pPr>
            <a:r>
              <a:rPr lang="en-US" dirty="0" err="1" smtClean="0"/>
              <a:t>Interkinesis</a:t>
            </a:r>
            <a:endParaRPr lang="en-US" dirty="0"/>
          </a:p>
          <a:p>
            <a:pPr fontAlgn="auto">
              <a:spcAft>
                <a:spcPts val="0"/>
              </a:spcAft>
              <a:buFont typeface="Arial" pitchFamily="34" charset="0"/>
              <a:buChar char="•"/>
              <a:defRPr/>
            </a:pPr>
            <a:r>
              <a:rPr lang="en-US" dirty="0"/>
              <a:t>The cell separates into two cells.</a:t>
            </a:r>
          </a:p>
          <a:p>
            <a:pPr fontAlgn="auto">
              <a:spcAft>
                <a:spcPts val="0"/>
              </a:spcAft>
              <a:buFont typeface="Arial" pitchFamily="34" charset="0"/>
              <a:buChar char="•"/>
              <a:defRPr/>
            </a:pPr>
            <a:r>
              <a:rPr lang="en-US" dirty="0"/>
              <a:t>The two cells produced by meiosis </a:t>
            </a:r>
            <a:r>
              <a:rPr lang="en-US" dirty="0"/>
              <a:t>1</a:t>
            </a:r>
            <a:r>
              <a:rPr lang="en-US" dirty="0" smtClean="0"/>
              <a:t> </a:t>
            </a:r>
            <a:r>
              <a:rPr lang="en-US" dirty="0"/>
              <a:t>have chromosomes and alleles that are different from each other and from the diploid cell that entered meiosis 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8887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8887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Copyright Pearson Prentice Hall</a:t>
            </a:r>
          </a:p>
        </p:txBody>
      </p:sp>
      <p:sp>
        <p:nvSpPr>
          <p:cNvPr id="31746" name="Rectangle 11"/>
          <p:cNvSpPr>
            <a:spLocks noGrp="1" noChangeArrowheads="1"/>
          </p:cNvSpPr>
          <p:nvPr>
            <p:ph type="title"/>
          </p:nvPr>
        </p:nvSpPr>
        <p:spPr/>
        <p:txBody>
          <a:bodyPr/>
          <a:lstStyle/>
          <a:p>
            <a:r>
              <a:rPr lang="en-US" smtClean="0"/>
              <a:t>Phases of Meiosis</a:t>
            </a:r>
          </a:p>
        </p:txBody>
      </p:sp>
      <p:sp>
        <p:nvSpPr>
          <p:cNvPr id="1190924" name="Rectangle 12"/>
          <p:cNvSpPr>
            <a:spLocks noGrp="1" noChangeArrowheads="1"/>
          </p:cNvSpPr>
          <p:nvPr>
            <p:ph type="body" idx="1"/>
          </p:nvPr>
        </p:nvSpPr>
        <p:spPr/>
        <p:txBody>
          <a:bodyPr/>
          <a:lstStyle/>
          <a:p>
            <a:pPr lvl="1"/>
            <a:r>
              <a:rPr lang="en-US" smtClean="0"/>
              <a:t>Meiosis II</a:t>
            </a:r>
          </a:p>
          <a:p>
            <a:pPr lvl="2"/>
            <a:r>
              <a:rPr lang="en-US" smtClean="0"/>
              <a:t>The two cells produced by meiosis I now enter a second meiotic division.</a:t>
            </a:r>
          </a:p>
          <a:p>
            <a:pPr lvl="2"/>
            <a:r>
              <a:rPr lang="en-US" smtClean="0"/>
              <a:t>Unlike meiosis I, neither cell goes through chromosome replication.</a:t>
            </a:r>
          </a:p>
          <a:p>
            <a:pPr lvl="2"/>
            <a:r>
              <a:rPr lang="en-US" smtClean="0"/>
              <a:t>Each of the cell’s chromosomes has 2 chromatids.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092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909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pPr>
              <a:defRPr/>
            </a:pPr>
            <a:r>
              <a:rPr lang="en-US"/>
              <a:t>Copyright Pearson Prentice Hall</a:t>
            </a:r>
          </a:p>
        </p:txBody>
      </p:sp>
      <p:pic>
        <p:nvPicPr>
          <p:cNvPr id="33794" name="Picture 28" descr="all"/>
          <p:cNvPicPr>
            <a:picLocks noChangeAspect="1" noChangeArrowheads="1"/>
          </p:cNvPicPr>
          <p:nvPr/>
        </p:nvPicPr>
        <p:blipFill>
          <a:blip r:embed="rId3" cstate="print"/>
          <a:srcRect/>
          <a:stretch>
            <a:fillRect/>
          </a:stretch>
        </p:blipFill>
        <p:spPr bwMode="auto">
          <a:xfrm>
            <a:off x="314325" y="1616075"/>
            <a:ext cx="8515350" cy="3476625"/>
          </a:xfrm>
          <a:prstGeom prst="rect">
            <a:avLst/>
          </a:prstGeom>
          <a:noFill/>
          <a:ln w="9525">
            <a:noFill/>
            <a:miter lim="800000"/>
            <a:headEnd/>
            <a:tailEnd/>
          </a:ln>
        </p:spPr>
      </p:pic>
      <p:sp>
        <p:nvSpPr>
          <p:cNvPr id="33795" name="Rectangle 6"/>
          <p:cNvSpPr>
            <a:spLocks noGrp="1" noChangeArrowheads="1"/>
          </p:cNvSpPr>
          <p:nvPr>
            <p:ph type="title"/>
          </p:nvPr>
        </p:nvSpPr>
        <p:spPr/>
        <p:txBody>
          <a:bodyPr/>
          <a:lstStyle/>
          <a:p>
            <a:r>
              <a:rPr lang="en-US" smtClean="0"/>
              <a:t>Phases of Meiosis</a:t>
            </a:r>
          </a:p>
        </p:txBody>
      </p:sp>
      <p:sp>
        <p:nvSpPr>
          <p:cNvPr id="33796" name="Rectangle 7"/>
          <p:cNvSpPr>
            <a:spLocks noGrp="1" noChangeArrowheads="1"/>
          </p:cNvSpPr>
          <p:nvPr>
            <p:ph type="body" idx="1"/>
          </p:nvPr>
        </p:nvSpPr>
        <p:spPr/>
        <p:txBody>
          <a:bodyPr/>
          <a:lstStyle/>
          <a:p>
            <a:r>
              <a:rPr lang="en-US" smtClean="0"/>
              <a:t>Meiosis II</a:t>
            </a:r>
          </a:p>
          <a:p>
            <a:endParaRPr lang="en-US" smtClean="0"/>
          </a:p>
        </p:txBody>
      </p:sp>
      <p:sp>
        <p:nvSpPr>
          <p:cNvPr id="33797" name="Text Box 12"/>
          <p:cNvSpPr txBox="1">
            <a:spLocks noChangeArrowheads="1"/>
          </p:cNvSpPr>
          <p:nvPr/>
        </p:nvSpPr>
        <p:spPr bwMode="auto">
          <a:xfrm>
            <a:off x="7131050" y="5133975"/>
            <a:ext cx="1606550" cy="754063"/>
          </a:xfrm>
          <a:prstGeom prst="rect">
            <a:avLst/>
          </a:prstGeom>
          <a:noFill/>
          <a:ln w="9525">
            <a:noFill/>
            <a:miter lim="800000"/>
            <a:headEnd/>
            <a:tailEnd/>
          </a:ln>
        </p:spPr>
        <p:txBody>
          <a:bodyPr>
            <a:spAutoFit/>
          </a:bodyPr>
          <a:lstStyle/>
          <a:p>
            <a:pPr>
              <a:lnSpc>
                <a:spcPct val="85000"/>
              </a:lnSpc>
              <a:spcAft>
                <a:spcPct val="50000"/>
              </a:spcAft>
            </a:pPr>
            <a:r>
              <a:rPr lang="en-US" sz="1700">
                <a:latin typeface="Calibri" pitchFamily="34" charset="0"/>
              </a:rPr>
              <a:t>Telophase </a:t>
            </a:r>
            <a:r>
              <a:rPr lang="en-US" sz="1700">
                <a:latin typeface="Times New Roman" pitchFamily="18" charset="0"/>
              </a:rPr>
              <a:t>II</a:t>
            </a:r>
            <a:r>
              <a:rPr lang="en-US" sz="1700">
                <a:latin typeface="Calibri" pitchFamily="34" charset="0"/>
              </a:rPr>
              <a:t> and </a:t>
            </a:r>
            <a:br>
              <a:rPr lang="en-US" sz="1700">
                <a:latin typeface="Calibri" pitchFamily="34" charset="0"/>
              </a:rPr>
            </a:br>
            <a:r>
              <a:rPr lang="en-US" sz="1700">
                <a:latin typeface="Calibri" pitchFamily="34" charset="0"/>
              </a:rPr>
              <a:t>Cytokinesis</a:t>
            </a:r>
            <a:endParaRPr lang="en-US" sz="1700">
              <a:latin typeface="Times New Roman" pitchFamily="18" charset="0"/>
            </a:endParaRPr>
          </a:p>
        </p:txBody>
      </p:sp>
      <p:sp>
        <p:nvSpPr>
          <p:cNvPr id="33798" name="Rectangle 14"/>
          <p:cNvSpPr>
            <a:spLocks noChangeArrowheads="1"/>
          </p:cNvSpPr>
          <p:nvPr/>
        </p:nvSpPr>
        <p:spPr bwMode="auto">
          <a:xfrm>
            <a:off x="841375" y="5630863"/>
            <a:ext cx="1001713" cy="203200"/>
          </a:xfrm>
          <a:prstGeom prst="rect">
            <a:avLst/>
          </a:prstGeom>
          <a:solidFill>
            <a:schemeClr val="bg1"/>
          </a:solidFill>
          <a:ln w="9525">
            <a:noFill/>
            <a:miter lim="800000"/>
            <a:headEnd/>
            <a:tailEnd/>
          </a:ln>
        </p:spPr>
        <p:txBody>
          <a:bodyPr wrap="none" anchor="ctr"/>
          <a:lstStyle/>
          <a:p>
            <a:endParaRPr lang="en-US">
              <a:latin typeface="Calibri" pitchFamily="34" charset="0"/>
            </a:endParaRPr>
          </a:p>
        </p:txBody>
      </p:sp>
      <p:sp>
        <p:nvSpPr>
          <p:cNvPr id="33799" name="Text Box 9"/>
          <p:cNvSpPr txBox="1">
            <a:spLocks noChangeArrowheads="1"/>
          </p:cNvSpPr>
          <p:nvPr/>
        </p:nvSpPr>
        <p:spPr bwMode="auto">
          <a:xfrm>
            <a:off x="2649538" y="5286375"/>
            <a:ext cx="1398587" cy="312738"/>
          </a:xfrm>
          <a:prstGeom prst="rect">
            <a:avLst/>
          </a:prstGeom>
          <a:noFill/>
          <a:ln w="9525">
            <a:noFill/>
            <a:miter lim="800000"/>
            <a:headEnd/>
            <a:tailEnd/>
          </a:ln>
        </p:spPr>
        <p:txBody>
          <a:bodyPr wrap="none">
            <a:spAutoFit/>
          </a:bodyPr>
          <a:lstStyle/>
          <a:p>
            <a:pPr>
              <a:lnSpc>
                <a:spcPct val="85000"/>
              </a:lnSpc>
              <a:spcAft>
                <a:spcPct val="50000"/>
              </a:spcAft>
            </a:pPr>
            <a:r>
              <a:rPr lang="en-US" sz="1700">
                <a:latin typeface="Calibri" pitchFamily="34" charset="0"/>
              </a:rPr>
              <a:t>Prophase </a:t>
            </a:r>
            <a:r>
              <a:rPr lang="en-US" sz="1700">
                <a:latin typeface="Times New Roman" pitchFamily="18" charset="0"/>
              </a:rPr>
              <a:t>II</a:t>
            </a:r>
          </a:p>
        </p:txBody>
      </p:sp>
      <p:sp>
        <p:nvSpPr>
          <p:cNvPr id="33800" name="Text Box 10"/>
          <p:cNvSpPr txBox="1">
            <a:spLocks noChangeArrowheads="1"/>
          </p:cNvSpPr>
          <p:nvPr/>
        </p:nvSpPr>
        <p:spPr bwMode="auto">
          <a:xfrm>
            <a:off x="4095750" y="5094288"/>
            <a:ext cx="1530350" cy="312737"/>
          </a:xfrm>
          <a:prstGeom prst="rect">
            <a:avLst/>
          </a:prstGeom>
          <a:noFill/>
          <a:ln w="9525">
            <a:noFill/>
            <a:miter lim="800000"/>
            <a:headEnd/>
            <a:tailEnd/>
          </a:ln>
        </p:spPr>
        <p:txBody>
          <a:bodyPr wrap="none">
            <a:spAutoFit/>
          </a:bodyPr>
          <a:lstStyle/>
          <a:p>
            <a:pPr>
              <a:lnSpc>
                <a:spcPct val="85000"/>
              </a:lnSpc>
              <a:spcAft>
                <a:spcPct val="50000"/>
              </a:spcAft>
            </a:pPr>
            <a:r>
              <a:rPr lang="en-US" sz="1700">
                <a:latin typeface="Calibri" pitchFamily="34" charset="0"/>
              </a:rPr>
              <a:t>Metaphase </a:t>
            </a:r>
            <a:r>
              <a:rPr lang="en-US" sz="1700">
                <a:latin typeface="Times New Roman" pitchFamily="18" charset="0"/>
              </a:rPr>
              <a:t>II</a:t>
            </a:r>
          </a:p>
        </p:txBody>
      </p:sp>
      <p:sp>
        <p:nvSpPr>
          <p:cNvPr id="33801" name="Text Box 11"/>
          <p:cNvSpPr txBox="1">
            <a:spLocks noChangeArrowheads="1"/>
          </p:cNvSpPr>
          <p:nvPr/>
        </p:nvSpPr>
        <p:spPr bwMode="auto">
          <a:xfrm>
            <a:off x="5772150" y="5124450"/>
            <a:ext cx="1446213" cy="312738"/>
          </a:xfrm>
          <a:prstGeom prst="rect">
            <a:avLst/>
          </a:prstGeom>
          <a:noFill/>
          <a:ln w="9525">
            <a:noFill/>
            <a:miter lim="800000"/>
            <a:headEnd/>
            <a:tailEnd/>
          </a:ln>
        </p:spPr>
        <p:txBody>
          <a:bodyPr wrap="none">
            <a:spAutoFit/>
          </a:bodyPr>
          <a:lstStyle/>
          <a:p>
            <a:pPr>
              <a:lnSpc>
                <a:spcPct val="85000"/>
              </a:lnSpc>
              <a:spcAft>
                <a:spcPct val="50000"/>
              </a:spcAft>
            </a:pPr>
            <a:r>
              <a:rPr lang="en-US" sz="1700">
                <a:latin typeface="Calibri" pitchFamily="34" charset="0"/>
              </a:rPr>
              <a:t>Anaphase </a:t>
            </a:r>
            <a:r>
              <a:rPr lang="en-US" sz="1700">
                <a:latin typeface="Times New Roman" pitchFamily="18" charset="0"/>
              </a:rPr>
              <a:t>II</a:t>
            </a:r>
          </a:p>
        </p:txBody>
      </p:sp>
      <p:sp>
        <p:nvSpPr>
          <p:cNvPr id="33802" name="Text Box 18"/>
          <p:cNvSpPr txBox="1">
            <a:spLocks noChangeArrowheads="1"/>
          </p:cNvSpPr>
          <p:nvPr/>
        </p:nvSpPr>
        <p:spPr bwMode="auto">
          <a:xfrm>
            <a:off x="217488" y="5038725"/>
            <a:ext cx="1903412" cy="533400"/>
          </a:xfrm>
          <a:prstGeom prst="rect">
            <a:avLst/>
          </a:prstGeom>
          <a:noFill/>
          <a:ln w="9525">
            <a:noFill/>
            <a:miter lim="800000"/>
            <a:headEnd/>
            <a:tailEnd/>
          </a:ln>
        </p:spPr>
        <p:txBody>
          <a:bodyPr wrap="none">
            <a:spAutoFit/>
          </a:bodyPr>
          <a:lstStyle/>
          <a:p>
            <a:pPr>
              <a:lnSpc>
                <a:spcPct val="85000"/>
              </a:lnSpc>
              <a:spcAft>
                <a:spcPct val="50000"/>
              </a:spcAft>
            </a:pPr>
            <a:r>
              <a:rPr lang="en-US" sz="1700">
                <a:latin typeface="Calibri" pitchFamily="34" charset="0"/>
              </a:rPr>
              <a:t>Telophase </a:t>
            </a:r>
            <a:r>
              <a:rPr lang="en-US" sz="1700">
                <a:latin typeface="Times New Roman" pitchFamily="18" charset="0"/>
              </a:rPr>
              <a:t>I</a:t>
            </a:r>
            <a:r>
              <a:rPr lang="en-US" sz="1700">
                <a:latin typeface="Calibri" pitchFamily="34" charset="0"/>
              </a:rPr>
              <a:t> and </a:t>
            </a:r>
            <a:br>
              <a:rPr lang="en-US" sz="1700">
                <a:latin typeface="Calibri" pitchFamily="34" charset="0"/>
              </a:rPr>
            </a:br>
            <a:r>
              <a:rPr lang="en-US" sz="1700">
                <a:latin typeface="Calibri" pitchFamily="34" charset="0"/>
              </a:rPr>
              <a:t>Cytokinesis </a:t>
            </a:r>
            <a:r>
              <a:rPr lang="en-US" sz="1700">
                <a:latin typeface="Times New Roman" pitchFamily="18" charset="0"/>
              </a:rPr>
              <a:t>I</a:t>
            </a:r>
          </a:p>
        </p:txBody>
      </p:sp>
      <p:sp>
        <p:nvSpPr>
          <p:cNvPr id="33803" name="Text Box 29"/>
          <p:cNvSpPr txBox="1">
            <a:spLocks noChangeArrowheads="1"/>
          </p:cNvSpPr>
          <p:nvPr/>
        </p:nvSpPr>
        <p:spPr bwMode="auto">
          <a:xfrm>
            <a:off x="2747963" y="4949825"/>
            <a:ext cx="1206500" cy="312738"/>
          </a:xfrm>
          <a:prstGeom prst="rect">
            <a:avLst/>
          </a:prstGeom>
          <a:noFill/>
          <a:ln w="9525">
            <a:noFill/>
            <a:miter lim="800000"/>
            <a:headEnd/>
            <a:tailEnd/>
          </a:ln>
        </p:spPr>
        <p:txBody>
          <a:bodyPr wrap="none">
            <a:spAutoFit/>
          </a:bodyPr>
          <a:lstStyle/>
          <a:p>
            <a:pPr>
              <a:lnSpc>
                <a:spcPct val="85000"/>
              </a:lnSpc>
              <a:spcAft>
                <a:spcPct val="50000"/>
              </a:spcAft>
            </a:pPr>
            <a:r>
              <a:rPr lang="en-US" sz="1700">
                <a:latin typeface="Calibri" pitchFamily="34" charset="0"/>
              </a:rPr>
              <a:t>Meiosis </a:t>
            </a:r>
            <a:r>
              <a:rPr lang="en-US" sz="1700">
                <a:latin typeface="Times New Roman" pitchFamily="18" charset="0"/>
              </a:rPr>
              <a:t>II</a:t>
            </a:r>
          </a:p>
        </p:txBody>
      </p:sp>
      <p:sp>
        <p:nvSpPr>
          <p:cNvPr id="33804" name="Rectangle 30">
            <a:hlinkClick r:id="rId4" action="ppaction://hlinkfile"/>
          </p:cNvPr>
          <p:cNvSpPr>
            <a:spLocks noChangeArrowheads="1"/>
          </p:cNvSpPr>
          <p:nvPr/>
        </p:nvSpPr>
        <p:spPr bwMode="auto">
          <a:xfrm>
            <a:off x="0" y="0"/>
            <a:ext cx="1971675" cy="1146175"/>
          </a:xfrm>
          <a:prstGeom prst="rect">
            <a:avLst/>
          </a:prstGeom>
          <a:noFill/>
          <a:ln w="9525" algn="ctr">
            <a:noFill/>
            <a:miter lim="800000"/>
            <a:headEnd/>
            <a:tailEnd/>
          </a:ln>
        </p:spPr>
        <p:txBody>
          <a:bodyPr wrap="none" anchor="ctr"/>
          <a:lstStyle/>
          <a:p>
            <a:endParaRPr lang="en-US">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Copyright Pearson Prentice Hall</a:t>
            </a:r>
          </a:p>
        </p:txBody>
      </p:sp>
      <p:sp>
        <p:nvSpPr>
          <p:cNvPr id="35842" name="Rectangle 2"/>
          <p:cNvSpPr>
            <a:spLocks noGrp="1" noChangeArrowheads="1"/>
          </p:cNvSpPr>
          <p:nvPr>
            <p:ph type="title"/>
          </p:nvPr>
        </p:nvSpPr>
        <p:spPr/>
        <p:txBody>
          <a:bodyPr/>
          <a:lstStyle/>
          <a:p>
            <a:r>
              <a:rPr lang="en-US" smtClean="0"/>
              <a:t>Phases of Meiosis</a:t>
            </a:r>
          </a:p>
        </p:txBody>
      </p:sp>
      <p:sp>
        <p:nvSpPr>
          <p:cNvPr id="1195011" name="Rectangle 3"/>
          <p:cNvSpPr>
            <a:spLocks noGrp="1" noChangeArrowheads="1"/>
          </p:cNvSpPr>
          <p:nvPr>
            <p:ph type="body" idx="1"/>
          </p:nvPr>
        </p:nvSpPr>
        <p:spPr>
          <a:xfrm>
            <a:off x="273050" y="1095375"/>
            <a:ext cx="4256088" cy="4848225"/>
          </a:xfrm>
        </p:spPr>
        <p:txBody>
          <a:bodyPr/>
          <a:lstStyle/>
          <a:p>
            <a:r>
              <a:rPr lang="en-US" dirty="0" smtClean="0"/>
              <a:t>Meiosis I results in two (N) daughter cells.</a:t>
            </a:r>
          </a:p>
          <a:p>
            <a:r>
              <a:rPr lang="en-US" dirty="0" smtClean="0"/>
              <a:t>Nuclear envelope breaks down</a:t>
            </a:r>
          </a:p>
          <a:p>
            <a:r>
              <a:rPr lang="en-US" dirty="0" smtClean="0"/>
              <a:t>Centrioles go to poles</a:t>
            </a:r>
          </a:p>
        </p:txBody>
      </p:sp>
      <p:pic>
        <p:nvPicPr>
          <p:cNvPr id="35844" name="Picture 9" descr="meprophase"/>
          <p:cNvPicPr>
            <a:picLocks noChangeAspect="1" noChangeArrowheads="1"/>
          </p:cNvPicPr>
          <p:nvPr/>
        </p:nvPicPr>
        <p:blipFill>
          <a:blip r:embed="rId3" cstate="print"/>
          <a:srcRect/>
          <a:stretch>
            <a:fillRect/>
          </a:stretch>
        </p:blipFill>
        <p:spPr bwMode="auto">
          <a:xfrm>
            <a:off x="5368925" y="1851025"/>
            <a:ext cx="1927225" cy="4560888"/>
          </a:xfrm>
          <a:prstGeom prst="rect">
            <a:avLst/>
          </a:prstGeom>
          <a:noFill/>
          <a:ln w="9525">
            <a:noFill/>
            <a:miter lim="800000"/>
            <a:headEnd/>
            <a:tailEnd/>
          </a:ln>
        </p:spPr>
      </p:pic>
      <p:sp>
        <p:nvSpPr>
          <p:cNvPr id="35845" name="Rectangle 10"/>
          <p:cNvSpPr>
            <a:spLocks noChangeArrowheads="1"/>
          </p:cNvSpPr>
          <p:nvPr/>
        </p:nvSpPr>
        <p:spPr bwMode="auto">
          <a:xfrm>
            <a:off x="5483225" y="1025525"/>
            <a:ext cx="4048125" cy="712788"/>
          </a:xfrm>
          <a:prstGeom prst="rect">
            <a:avLst/>
          </a:prstGeom>
          <a:noFill/>
          <a:ln w="9525">
            <a:noFill/>
            <a:miter lim="800000"/>
            <a:headEnd/>
            <a:tailEnd/>
          </a:ln>
        </p:spPr>
        <p:txBody>
          <a:bodyPr/>
          <a:lstStyle/>
          <a:p>
            <a:pPr marL="342900" indent="-342900"/>
            <a:r>
              <a:rPr lang="en-US">
                <a:latin typeface="Calibri" pitchFamily="34" charset="0"/>
                <a:ea typeface="ＭＳ Ｐゴシック"/>
                <a:cs typeface="ＭＳ Ｐゴシック"/>
              </a:rPr>
              <a:t> MEIOSIS II</a:t>
            </a:r>
          </a:p>
          <a:p>
            <a:pPr marL="342900" indent="-342900"/>
            <a:r>
              <a:rPr lang="en-US">
                <a:latin typeface="Calibri" pitchFamily="34" charset="0"/>
                <a:ea typeface="ＭＳ Ｐゴシック"/>
                <a:cs typeface="ＭＳ Ｐゴシック"/>
              </a:rPr>
              <a:t>Prophase II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95011">
                                            <p:txEl>
                                              <p:pRg st="0" end="0"/>
                                            </p:txEl>
                                          </p:spTgt>
                                        </p:tgtEl>
                                        <p:attrNameLst>
                                          <p:attrName>style.visibility</p:attrName>
                                        </p:attrNameLst>
                                      </p:cBhvr>
                                      <p:to>
                                        <p:strVal val="visible"/>
                                      </p:to>
                                    </p:set>
                                    <p:animEffect transition="in" filter="fade">
                                      <p:cBhvr>
                                        <p:cTn id="7" dur="2000"/>
                                        <p:tgtEl>
                                          <p:spTgt spid="1195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95011">
                                            <p:txEl>
                                              <p:pRg st="1" end="1"/>
                                            </p:txEl>
                                          </p:spTgt>
                                        </p:tgtEl>
                                        <p:attrNameLst>
                                          <p:attrName>style.visibility</p:attrName>
                                        </p:attrNameLst>
                                      </p:cBhvr>
                                      <p:to>
                                        <p:strVal val="visible"/>
                                      </p:to>
                                    </p:set>
                                    <p:animEffect transition="in" filter="fade">
                                      <p:cBhvr>
                                        <p:cTn id="12" dur="2000"/>
                                        <p:tgtEl>
                                          <p:spTgt spid="1195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95011">
                                            <p:txEl>
                                              <p:pRg st="2" end="2"/>
                                            </p:txEl>
                                          </p:spTgt>
                                        </p:tgtEl>
                                        <p:attrNameLst>
                                          <p:attrName>style.visibility</p:attrName>
                                        </p:attrNameLst>
                                      </p:cBhvr>
                                      <p:to>
                                        <p:strVal val="visible"/>
                                      </p:to>
                                    </p:set>
                                    <p:animEffect transition="in" filter="fade">
                                      <p:cBhvr>
                                        <p:cTn id="17" dur="2000"/>
                                        <p:tgtEl>
                                          <p:spTgt spid="1195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50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Copyright Pearson Prentice Hall</a:t>
            </a:r>
          </a:p>
        </p:txBody>
      </p:sp>
      <p:sp>
        <p:nvSpPr>
          <p:cNvPr id="37890" name="Rectangle 2"/>
          <p:cNvSpPr>
            <a:spLocks noGrp="1" noChangeArrowheads="1"/>
          </p:cNvSpPr>
          <p:nvPr>
            <p:ph type="title"/>
          </p:nvPr>
        </p:nvSpPr>
        <p:spPr/>
        <p:txBody>
          <a:bodyPr/>
          <a:lstStyle/>
          <a:p>
            <a:r>
              <a:rPr lang="en-US" smtClean="0"/>
              <a:t>Phases of Meiosis</a:t>
            </a:r>
          </a:p>
        </p:txBody>
      </p:sp>
      <p:sp>
        <p:nvSpPr>
          <p:cNvPr id="1197059" name="Rectangle 3"/>
          <p:cNvSpPr>
            <a:spLocks noGrp="1" noChangeArrowheads="1"/>
          </p:cNvSpPr>
          <p:nvPr>
            <p:ph type="body" idx="1"/>
          </p:nvPr>
        </p:nvSpPr>
        <p:spPr>
          <a:xfrm>
            <a:off x="273050" y="1095375"/>
            <a:ext cx="4256088" cy="4848225"/>
          </a:xfrm>
        </p:spPr>
        <p:txBody>
          <a:bodyPr/>
          <a:lstStyle/>
          <a:p>
            <a:r>
              <a:rPr lang="en-US" smtClean="0"/>
              <a:t>The chromosomes line up in the center of cell.</a:t>
            </a:r>
          </a:p>
          <a:p>
            <a:r>
              <a:rPr lang="en-US" smtClean="0"/>
              <a:t>Spindle fibers attach to centromere</a:t>
            </a:r>
          </a:p>
        </p:txBody>
      </p:sp>
      <p:pic>
        <p:nvPicPr>
          <p:cNvPr id="37892" name="Picture 10" descr="3"/>
          <p:cNvPicPr>
            <a:picLocks noChangeAspect="1" noChangeArrowheads="1"/>
          </p:cNvPicPr>
          <p:nvPr/>
        </p:nvPicPr>
        <p:blipFill>
          <a:blip r:embed="rId3" cstate="print"/>
          <a:srcRect/>
          <a:stretch>
            <a:fillRect/>
          </a:stretch>
        </p:blipFill>
        <p:spPr bwMode="auto">
          <a:xfrm>
            <a:off x="5254625" y="1778000"/>
            <a:ext cx="1939925" cy="4597400"/>
          </a:xfrm>
          <a:prstGeom prst="rect">
            <a:avLst/>
          </a:prstGeom>
          <a:noFill/>
          <a:ln w="9525">
            <a:noFill/>
            <a:miter lim="800000"/>
            <a:headEnd/>
            <a:tailEnd/>
          </a:ln>
        </p:spPr>
      </p:pic>
      <p:sp>
        <p:nvSpPr>
          <p:cNvPr id="1197069" name="Rectangle 13"/>
          <p:cNvSpPr>
            <a:spLocks noChangeArrowheads="1"/>
          </p:cNvSpPr>
          <p:nvPr/>
        </p:nvSpPr>
        <p:spPr bwMode="auto">
          <a:xfrm>
            <a:off x="5483225" y="1022350"/>
            <a:ext cx="3875088" cy="809625"/>
          </a:xfrm>
          <a:prstGeom prst="rect">
            <a:avLst/>
          </a:prstGeom>
          <a:noFill/>
          <a:ln w="9525">
            <a:noFill/>
            <a:miter lim="800000"/>
            <a:headEnd/>
            <a:tailEnd/>
          </a:ln>
        </p:spPr>
        <p:txBody>
          <a:bodyPr/>
          <a:lstStyle/>
          <a:p>
            <a:pPr marL="342900" indent="-342900" fontAlgn="auto">
              <a:spcBef>
                <a:spcPts val="0"/>
              </a:spcBef>
              <a:spcAft>
                <a:spcPts val="0"/>
              </a:spcAft>
              <a:defRPr/>
            </a:pPr>
            <a:r>
              <a:rPr lang="en-US">
                <a:latin typeface="+mn-lt"/>
                <a:ea typeface="ＭＳ Ｐゴシック" pitchFamily="34" charset="-128"/>
              </a:rPr>
              <a:t> MEIOSIS II </a:t>
            </a:r>
          </a:p>
          <a:p>
            <a:pPr marL="342900" indent="-342900" fontAlgn="auto">
              <a:spcBef>
                <a:spcPts val="0"/>
              </a:spcBef>
              <a:spcAft>
                <a:spcPts val="0"/>
              </a:spcAft>
              <a:defRPr/>
            </a:pPr>
            <a:r>
              <a:rPr lang="en-US">
                <a:latin typeface="+mn-lt"/>
                <a:ea typeface="ＭＳ Ｐゴシック" pitchFamily="34" charset="-128"/>
              </a:rPr>
              <a:t>Metaphase II</a:t>
            </a:r>
            <a:endParaRPr lang="en-US">
              <a:effectLst>
                <a:outerShdw blurRad="38100" dist="38100" dir="2700000" algn="tl">
                  <a:srgbClr val="C0C0C0"/>
                </a:outerShdw>
              </a:effectLst>
              <a:latin typeface="+mn-lt"/>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97059">
                                            <p:txEl>
                                              <p:pRg st="0" end="0"/>
                                            </p:txEl>
                                          </p:spTgt>
                                        </p:tgtEl>
                                        <p:attrNameLst>
                                          <p:attrName>style.visibility</p:attrName>
                                        </p:attrNameLst>
                                      </p:cBhvr>
                                      <p:to>
                                        <p:strVal val="visible"/>
                                      </p:to>
                                    </p:set>
                                    <p:animEffect transition="in" filter="fade">
                                      <p:cBhvr>
                                        <p:cTn id="7" dur="2000"/>
                                        <p:tgtEl>
                                          <p:spTgt spid="1197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97059">
                                            <p:txEl>
                                              <p:pRg st="1" end="1"/>
                                            </p:txEl>
                                          </p:spTgt>
                                        </p:tgtEl>
                                        <p:attrNameLst>
                                          <p:attrName>style.visibility</p:attrName>
                                        </p:attrNameLst>
                                      </p:cBhvr>
                                      <p:to>
                                        <p:strVal val="visible"/>
                                      </p:to>
                                    </p:set>
                                    <p:animEffect transition="in" filter="fade">
                                      <p:cBhvr>
                                        <p:cTn id="12" dur="2000"/>
                                        <p:tgtEl>
                                          <p:spTgt spid="1197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70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pPr>
              <a:defRPr/>
            </a:pPr>
            <a:r>
              <a:rPr lang="en-US"/>
              <a:t>Copyright Pearson Prentice Hall</a:t>
            </a:r>
          </a:p>
        </p:txBody>
      </p:sp>
      <p:sp>
        <p:nvSpPr>
          <p:cNvPr id="39938" name="Rectangle 2"/>
          <p:cNvSpPr>
            <a:spLocks noGrp="1" noChangeArrowheads="1"/>
          </p:cNvSpPr>
          <p:nvPr>
            <p:ph type="title"/>
          </p:nvPr>
        </p:nvSpPr>
        <p:spPr/>
        <p:txBody>
          <a:bodyPr/>
          <a:lstStyle/>
          <a:p>
            <a:r>
              <a:rPr lang="en-US" smtClean="0"/>
              <a:t>Phases of Meiosis</a:t>
            </a:r>
          </a:p>
        </p:txBody>
      </p:sp>
      <p:sp>
        <p:nvSpPr>
          <p:cNvPr id="1199107" name="Rectangle 3"/>
          <p:cNvSpPr>
            <a:spLocks noGrp="1" noChangeArrowheads="1"/>
          </p:cNvSpPr>
          <p:nvPr>
            <p:ph type="body" idx="1"/>
          </p:nvPr>
        </p:nvSpPr>
        <p:spPr>
          <a:xfrm>
            <a:off x="273050" y="1095375"/>
            <a:ext cx="4256088" cy="4848225"/>
          </a:xfrm>
        </p:spPr>
        <p:txBody>
          <a:bodyPr/>
          <a:lstStyle/>
          <a:p>
            <a:r>
              <a:rPr lang="en-US" smtClean="0"/>
              <a:t>The sister chromatids separate and move toward opposite ends of the cell.</a:t>
            </a:r>
          </a:p>
        </p:txBody>
      </p:sp>
      <p:pic>
        <p:nvPicPr>
          <p:cNvPr id="39940" name="Picture 9" descr="anaphase2"/>
          <p:cNvPicPr>
            <a:picLocks noChangeAspect="1" noChangeArrowheads="1"/>
          </p:cNvPicPr>
          <p:nvPr/>
        </p:nvPicPr>
        <p:blipFill>
          <a:blip r:embed="rId3" cstate="print"/>
          <a:srcRect/>
          <a:stretch>
            <a:fillRect/>
          </a:stretch>
        </p:blipFill>
        <p:spPr bwMode="auto">
          <a:xfrm>
            <a:off x="4973638" y="1779588"/>
            <a:ext cx="1944687" cy="4797425"/>
          </a:xfrm>
          <a:prstGeom prst="rect">
            <a:avLst/>
          </a:prstGeom>
          <a:noFill/>
          <a:ln w="9525">
            <a:noFill/>
            <a:miter lim="800000"/>
            <a:headEnd/>
            <a:tailEnd/>
          </a:ln>
        </p:spPr>
      </p:pic>
      <p:sp>
        <p:nvSpPr>
          <p:cNvPr id="1199114" name="Rectangle 10"/>
          <p:cNvSpPr>
            <a:spLocks noChangeArrowheads="1"/>
          </p:cNvSpPr>
          <p:nvPr/>
        </p:nvSpPr>
        <p:spPr bwMode="auto">
          <a:xfrm>
            <a:off x="5483225" y="1022350"/>
            <a:ext cx="3875088" cy="809625"/>
          </a:xfrm>
          <a:prstGeom prst="rect">
            <a:avLst/>
          </a:prstGeom>
          <a:noFill/>
          <a:ln w="9525">
            <a:noFill/>
            <a:miter lim="800000"/>
            <a:headEnd/>
            <a:tailEnd/>
          </a:ln>
        </p:spPr>
        <p:txBody>
          <a:bodyPr/>
          <a:lstStyle/>
          <a:p>
            <a:pPr marL="342900" indent="-342900" fontAlgn="auto">
              <a:spcBef>
                <a:spcPts val="0"/>
              </a:spcBef>
              <a:spcAft>
                <a:spcPts val="0"/>
              </a:spcAft>
              <a:defRPr/>
            </a:pPr>
            <a:r>
              <a:rPr lang="en-US">
                <a:latin typeface="+mn-lt"/>
                <a:ea typeface="ＭＳ Ｐゴシック" pitchFamily="34" charset="-128"/>
              </a:rPr>
              <a:t> MEIOSIS II </a:t>
            </a:r>
          </a:p>
          <a:p>
            <a:pPr marL="342900" indent="-342900" fontAlgn="auto">
              <a:spcBef>
                <a:spcPts val="0"/>
              </a:spcBef>
              <a:spcAft>
                <a:spcPts val="0"/>
              </a:spcAft>
              <a:defRPr/>
            </a:pPr>
            <a:r>
              <a:rPr lang="en-US">
                <a:latin typeface="+mn-lt"/>
                <a:ea typeface="ＭＳ Ｐゴシック" pitchFamily="34" charset="-128"/>
              </a:rPr>
              <a:t>Anaphase II</a:t>
            </a:r>
            <a:endParaRPr lang="en-US">
              <a:effectLst>
                <a:outerShdw blurRad="38100" dist="38100" dir="2700000" algn="tl">
                  <a:srgbClr val="C0C0C0"/>
                </a:outerShdw>
              </a:effectLst>
              <a:latin typeface="+mn-lt"/>
              <a:ea typeface="ＭＳ Ｐゴシック" pitchFamily="34" charset="-128"/>
            </a:endParaRPr>
          </a:p>
        </p:txBody>
      </p:sp>
      <p:sp>
        <p:nvSpPr>
          <p:cNvPr id="39942" name="Rectangle 11"/>
          <p:cNvSpPr>
            <a:spLocks noChangeArrowheads="1"/>
          </p:cNvSpPr>
          <p:nvPr/>
        </p:nvSpPr>
        <p:spPr bwMode="auto">
          <a:xfrm>
            <a:off x="6864350" y="3046413"/>
            <a:ext cx="247650" cy="246062"/>
          </a:xfrm>
          <a:prstGeom prst="rect">
            <a:avLst/>
          </a:prstGeom>
          <a:solidFill>
            <a:schemeClr val="bg1"/>
          </a:solidFill>
          <a:ln w="9525">
            <a:noFill/>
            <a:miter lim="800000"/>
            <a:headEnd/>
            <a:tailEnd/>
          </a:ln>
        </p:spPr>
        <p:txBody>
          <a:bodyPr wrap="none" anchor="ctr"/>
          <a:lstStyle/>
          <a:p>
            <a:endParaRPr lang="en-US">
              <a:latin typeface="Calibri" pitchFamily="34" charset="0"/>
            </a:endParaRPr>
          </a:p>
        </p:txBody>
      </p:sp>
      <p:sp>
        <p:nvSpPr>
          <p:cNvPr id="39943" name="Rectangle 12"/>
          <p:cNvSpPr>
            <a:spLocks noChangeArrowheads="1"/>
          </p:cNvSpPr>
          <p:nvPr/>
        </p:nvSpPr>
        <p:spPr bwMode="auto">
          <a:xfrm>
            <a:off x="4826000" y="2954338"/>
            <a:ext cx="247650" cy="246062"/>
          </a:xfrm>
          <a:prstGeom prst="rect">
            <a:avLst/>
          </a:prstGeom>
          <a:solidFill>
            <a:schemeClr val="bg1"/>
          </a:solidFill>
          <a:ln w="9525">
            <a:noFill/>
            <a:miter lim="800000"/>
            <a:headEnd/>
            <a:tailEnd/>
          </a:ln>
        </p:spPr>
        <p:txBody>
          <a:bodyPr wrap="none" anchor="ctr"/>
          <a:lstStyle/>
          <a:p>
            <a:endParaRPr lang="en-US">
              <a:latin typeface="Calibri" pitchFamily="34" charset="0"/>
            </a:endParaRPr>
          </a:p>
        </p:txBody>
      </p:sp>
      <p:sp>
        <p:nvSpPr>
          <p:cNvPr id="39944" name="Rectangle 13"/>
          <p:cNvSpPr>
            <a:spLocks noChangeArrowheads="1"/>
          </p:cNvSpPr>
          <p:nvPr/>
        </p:nvSpPr>
        <p:spPr bwMode="auto">
          <a:xfrm>
            <a:off x="4833938" y="5343525"/>
            <a:ext cx="247650" cy="246063"/>
          </a:xfrm>
          <a:prstGeom prst="rect">
            <a:avLst/>
          </a:prstGeom>
          <a:solidFill>
            <a:schemeClr val="bg1"/>
          </a:solidFill>
          <a:ln w="9525">
            <a:noFill/>
            <a:miter lim="800000"/>
            <a:headEnd/>
            <a:tailEnd/>
          </a:ln>
        </p:spPr>
        <p:txBody>
          <a:bodyPr wrap="none" anchor="ctr"/>
          <a:lstStyle/>
          <a:p>
            <a:endParaRPr lang="en-US">
              <a:latin typeface="Calibri" pitchFamily="34" charset="0"/>
            </a:endParaRPr>
          </a:p>
        </p:txBody>
      </p:sp>
      <p:sp>
        <p:nvSpPr>
          <p:cNvPr id="39945" name="Rectangle 14"/>
          <p:cNvSpPr>
            <a:spLocks noChangeArrowheads="1"/>
          </p:cNvSpPr>
          <p:nvPr/>
        </p:nvSpPr>
        <p:spPr bwMode="auto">
          <a:xfrm>
            <a:off x="6845300" y="5497513"/>
            <a:ext cx="247650" cy="246062"/>
          </a:xfrm>
          <a:prstGeom prst="rect">
            <a:avLst/>
          </a:prstGeom>
          <a:solidFill>
            <a:schemeClr val="bg1"/>
          </a:solidFill>
          <a:ln w="9525">
            <a:noFill/>
            <a:miter lim="800000"/>
            <a:headEnd/>
            <a:tailEnd/>
          </a:ln>
        </p:spPr>
        <p:txBody>
          <a:bodyPr wrap="none" anchor="ctr"/>
          <a:lstStyle/>
          <a:p>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99107">
                                            <p:txEl>
                                              <p:pRg st="0" end="0"/>
                                            </p:txEl>
                                          </p:spTgt>
                                        </p:tgtEl>
                                        <p:attrNameLst>
                                          <p:attrName>style.visibility</p:attrName>
                                        </p:attrNameLst>
                                      </p:cBhvr>
                                      <p:to>
                                        <p:strVal val="visible"/>
                                      </p:to>
                                    </p:set>
                                    <p:animEffect transition="in" filter="fade">
                                      <p:cBhvr>
                                        <p:cTn id="7" dur="2000"/>
                                        <p:tgtEl>
                                          <p:spTgt spid="1199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910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Copyright Pearson Prentice Hall</a:t>
            </a:r>
          </a:p>
        </p:txBody>
      </p:sp>
      <p:sp>
        <p:nvSpPr>
          <p:cNvPr id="41986" name="Rectangle 16"/>
          <p:cNvSpPr>
            <a:spLocks noGrp="1" noChangeArrowheads="1"/>
          </p:cNvSpPr>
          <p:nvPr>
            <p:ph type="title"/>
          </p:nvPr>
        </p:nvSpPr>
        <p:spPr/>
        <p:txBody>
          <a:bodyPr/>
          <a:lstStyle/>
          <a:p>
            <a:r>
              <a:rPr lang="en-US" smtClean="0"/>
              <a:t>Phases of Meiosis</a:t>
            </a:r>
          </a:p>
        </p:txBody>
      </p:sp>
      <p:sp>
        <p:nvSpPr>
          <p:cNvPr id="1201169" name="Rectangle 17"/>
          <p:cNvSpPr>
            <a:spLocks noGrp="1" noChangeArrowheads="1"/>
          </p:cNvSpPr>
          <p:nvPr>
            <p:ph type="body" idx="1"/>
          </p:nvPr>
        </p:nvSpPr>
        <p:spPr>
          <a:xfrm>
            <a:off x="273050" y="1095375"/>
            <a:ext cx="4783138" cy="4848225"/>
          </a:xfrm>
        </p:spPr>
        <p:txBody>
          <a:bodyPr/>
          <a:lstStyle/>
          <a:p>
            <a:pPr lvl="2"/>
            <a:r>
              <a:rPr lang="en-US" smtClean="0"/>
              <a:t>Telophase II</a:t>
            </a:r>
          </a:p>
          <a:p>
            <a:pPr lvl="2"/>
            <a:r>
              <a:rPr lang="en-US" smtClean="0"/>
              <a:t>Nuclear envelope appears</a:t>
            </a:r>
          </a:p>
          <a:p>
            <a:pPr lvl="2"/>
            <a:r>
              <a:rPr lang="en-US" smtClean="0"/>
              <a:t>Cleavage froms</a:t>
            </a:r>
          </a:p>
          <a:p>
            <a:pPr lvl="2"/>
            <a:r>
              <a:rPr lang="en-US" smtClean="0"/>
              <a:t>Cytokinesis</a:t>
            </a:r>
          </a:p>
          <a:p>
            <a:pPr lvl="2"/>
            <a:r>
              <a:rPr lang="en-US" smtClean="0"/>
              <a:t>Meiosis II results in four haploid (N) daughter cells.</a:t>
            </a:r>
          </a:p>
          <a:p>
            <a:endParaRPr lang="en-US" smtClean="0"/>
          </a:p>
        </p:txBody>
      </p:sp>
      <p:pic>
        <p:nvPicPr>
          <p:cNvPr id="41988" name="Picture 11" descr="last"/>
          <p:cNvPicPr>
            <a:picLocks noChangeAspect="1" noChangeArrowheads="1"/>
          </p:cNvPicPr>
          <p:nvPr/>
        </p:nvPicPr>
        <p:blipFill>
          <a:blip r:embed="rId3" cstate="print"/>
          <a:srcRect/>
          <a:stretch>
            <a:fillRect/>
          </a:stretch>
        </p:blipFill>
        <p:spPr bwMode="auto">
          <a:xfrm>
            <a:off x="5230813" y="1487488"/>
            <a:ext cx="2366962" cy="5167312"/>
          </a:xfrm>
          <a:prstGeom prst="rect">
            <a:avLst/>
          </a:prstGeom>
          <a:noFill/>
          <a:ln w="9525">
            <a:noFill/>
            <a:miter lim="800000"/>
            <a:headEnd/>
            <a:tailEnd/>
          </a:ln>
        </p:spPr>
      </p:pic>
      <p:sp>
        <p:nvSpPr>
          <p:cNvPr id="41989" name="Rectangle 12"/>
          <p:cNvSpPr>
            <a:spLocks noChangeArrowheads="1"/>
          </p:cNvSpPr>
          <p:nvPr/>
        </p:nvSpPr>
        <p:spPr bwMode="auto">
          <a:xfrm>
            <a:off x="5483225" y="1022350"/>
            <a:ext cx="4132263" cy="809625"/>
          </a:xfrm>
          <a:prstGeom prst="rect">
            <a:avLst/>
          </a:prstGeom>
          <a:noFill/>
          <a:ln w="9525">
            <a:noFill/>
            <a:miter lim="800000"/>
            <a:headEnd/>
            <a:tailEnd/>
          </a:ln>
        </p:spPr>
        <p:txBody>
          <a:bodyPr/>
          <a:lstStyle/>
          <a:p>
            <a:pPr marL="342900" indent="-342900"/>
            <a:r>
              <a:rPr lang="en-US">
                <a:latin typeface="Calibri" pitchFamily="34" charset="0"/>
                <a:ea typeface="ＭＳ Ｐゴシック"/>
                <a:cs typeface="ＭＳ Ｐゴシック"/>
              </a:rPr>
              <a:t> MEIOSIS II </a:t>
            </a:r>
          </a:p>
          <a:p>
            <a:pPr marL="342900" indent="-342900"/>
            <a:r>
              <a:rPr lang="en-US">
                <a:latin typeface="Calibri" pitchFamily="34" charset="0"/>
                <a:ea typeface="ＭＳ Ｐゴシック"/>
                <a:cs typeface="ＭＳ Ｐゴシック"/>
              </a:rPr>
              <a:t>Telophase II and Cytokinesis</a:t>
            </a:r>
          </a:p>
        </p:txBody>
      </p:sp>
      <p:sp>
        <p:nvSpPr>
          <p:cNvPr id="41990" name="Rectangle 15">
            <a:hlinkClick r:id="rId4" action="ppaction://hlinkfile"/>
          </p:cNvPr>
          <p:cNvSpPr>
            <a:spLocks noChangeArrowheads="1"/>
          </p:cNvSpPr>
          <p:nvPr/>
        </p:nvSpPr>
        <p:spPr bwMode="auto">
          <a:xfrm>
            <a:off x="0" y="0"/>
            <a:ext cx="1839913" cy="1057275"/>
          </a:xfrm>
          <a:prstGeom prst="rect">
            <a:avLst/>
          </a:prstGeom>
          <a:noFill/>
          <a:ln w="9525" algn="ctr">
            <a:noFill/>
            <a:miter lim="800000"/>
            <a:headEnd/>
            <a:tailEnd/>
          </a:ln>
        </p:spPr>
        <p:txBody>
          <a:bodyPr wrap="none" anchor="ctr"/>
          <a:lstStyle/>
          <a:p>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01169">
                                            <p:txEl>
                                              <p:pRg st="0" end="0"/>
                                            </p:txEl>
                                          </p:spTgt>
                                        </p:tgtEl>
                                        <p:attrNameLst>
                                          <p:attrName>style.visibility</p:attrName>
                                        </p:attrNameLst>
                                      </p:cBhvr>
                                      <p:to>
                                        <p:strVal val="visible"/>
                                      </p:to>
                                    </p:set>
                                    <p:animEffect transition="in" filter="fade">
                                      <p:cBhvr>
                                        <p:cTn id="7" dur="2000"/>
                                        <p:tgtEl>
                                          <p:spTgt spid="120116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01169">
                                            <p:txEl>
                                              <p:pRg st="1" end="1"/>
                                            </p:txEl>
                                          </p:spTgt>
                                        </p:tgtEl>
                                        <p:attrNameLst>
                                          <p:attrName>style.visibility</p:attrName>
                                        </p:attrNameLst>
                                      </p:cBhvr>
                                      <p:to>
                                        <p:strVal val="visible"/>
                                      </p:to>
                                    </p:set>
                                    <p:animEffect transition="in" filter="fade">
                                      <p:cBhvr>
                                        <p:cTn id="10" dur="2000"/>
                                        <p:tgtEl>
                                          <p:spTgt spid="120116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01169">
                                            <p:txEl>
                                              <p:pRg st="2" end="2"/>
                                            </p:txEl>
                                          </p:spTgt>
                                        </p:tgtEl>
                                        <p:attrNameLst>
                                          <p:attrName>style.visibility</p:attrName>
                                        </p:attrNameLst>
                                      </p:cBhvr>
                                      <p:to>
                                        <p:strVal val="visible"/>
                                      </p:to>
                                    </p:set>
                                    <p:animEffect transition="in" filter="fade">
                                      <p:cBhvr>
                                        <p:cTn id="13" dur="2000"/>
                                        <p:tgtEl>
                                          <p:spTgt spid="120116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01169">
                                            <p:txEl>
                                              <p:pRg st="3" end="3"/>
                                            </p:txEl>
                                          </p:spTgt>
                                        </p:tgtEl>
                                        <p:attrNameLst>
                                          <p:attrName>style.visibility</p:attrName>
                                        </p:attrNameLst>
                                      </p:cBhvr>
                                      <p:to>
                                        <p:strVal val="visible"/>
                                      </p:to>
                                    </p:set>
                                    <p:animEffect transition="in" filter="fade">
                                      <p:cBhvr>
                                        <p:cTn id="16" dur="2000"/>
                                        <p:tgtEl>
                                          <p:spTgt spid="120116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01169">
                                            <p:txEl>
                                              <p:pRg st="4" end="4"/>
                                            </p:txEl>
                                          </p:spTgt>
                                        </p:tgtEl>
                                        <p:attrNameLst>
                                          <p:attrName>style.visibility</p:attrName>
                                        </p:attrNameLst>
                                      </p:cBhvr>
                                      <p:to>
                                        <p:strVal val="visible"/>
                                      </p:to>
                                    </p:set>
                                    <p:animEffect transition="in" filter="fade">
                                      <p:cBhvr>
                                        <p:cTn id="19" dur="2000"/>
                                        <p:tgtEl>
                                          <p:spTgt spid="120116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116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Copyright Pearson Prentice Hall</a:t>
            </a:r>
          </a:p>
        </p:txBody>
      </p:sp>
      <p:sp>
        <p:nvSpPr>
          <p:cNvPr id="44034" name="Rectangle 8"/>
          <p:cNvSpPr>
            <a:spLocks noGrp="1" noChangeArrowheads="1"/>
          </p:cNvSpPr>
          <p:nvPr>
            <p:ph type="title"/>
          </p:nvPr>
        </p:nvSpPr>
        <p:spPr/>
        <p:txBody>
          <a:bodyPr/>
          <a:lstStyle/>
          <a:p>
            <a:r>
              <a:rPr lang="en-US" smtClean="0"/>
              <a:t>Gamete Formation</a:t>
            </a:r>
          </a:p>
        </p:txBody>
      </p:sp>
      <p:sp>
        <p:nvSpPr>
          <p:cNvPr id="1203209" name="Rectangle 9"/>
          <p:cNvSpPr>
            <a:spLocks noGrp="1" noChangeArrowheads="1"/>
          </p:cNvSpPr>
          <p:nvPr>
            <p:ph type="body" idx="1"/>
          </p:nvPr>
        </p:nvSpPr>
        <p:spPr/>
        <p:txBody>
          <a:bodyPr/>
          <a:lstStyle/>
          <a:p>
            <a:r>
              <a:rPr lang="en-US" b="1" smtClean="0">
                <a:solidFill>
                  <a:srgbClr val="000080"/>
                </a:solidFill>
              </a:rPr>
              <a:t>Gamete Formation</a:t>
            </a:r>
          </a:p>
          <a:p>
            <a:pPr lvl="1"/>
            <a:r>
              <a:rPr lang="en-US" smtClean="0"/>
              <a:t>In male animals, meiosis results in four equal-sized gametes called sperm.</a:t>
            </a:r>
          </a:p>
        </p:txBody>
      </p:sp>
      <p:pic>
        <p:nvPicPr>
          <p:cNvPr id="44036" name="Picture 7" descr="11-17_01"/>
          <p:cNvPicPr>
            <a:picLocks noChangeAspect="1" noChangeArrowheads="1"/>
          </p:cNvPicPr>
          <p:nvPr/>
        </p:nvPicPr>
        <p:blipFill>
          <a:blip r:embed="rId3" cstate="print"/>
          <a:srcRect/>
          <a:stretch>
            <a:fillRect/>
          </a:stretch>
        </p:blipFill>
        <p:spPr bwMode="auto">
          <a:xfrm>
            <a:off x="2819400" y="3048000"/>
            <a:ext cx="5229225" cy="35226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03209">
                                            <p:txEl>
                                              <p:pRg st="0" end="0"/>
                                            </p:txEl>
                                          </p:spTgt>
                                        </p:tgtEl>
                                        <p:attrNameLst>
                                          <p:attrName>style.visibility</p:attrName>
                                        </p:attrNameLst>
                                      </p:cBhvr>
                                      <p:to>
                                        <p:strVal val="visible"/>
                                      </p:to>
                                    </p:set>
                                    <p:animEffect transition="in" filter="fade">
                                      <p:cBhvr>
                                        <p:cTn id="7" dur="2000"/>
                                        <p:tgtEl>
                                          <p:spTgt spid="120320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03209">
                                            <p:txEl>
                                              <p:pRg st="1" end="1"/>
                                            </p:txEl>
                                          </p:spTgt>
                                        </p:tgtEl>
                                        <p:attrNameLst>
                                          <p:attrName>style.visibility</p:attrName>
                                        </p:attrNameLst>
                                      </p:cBhvr>
                                      <p:to>
                                        <p:strVal val="visible"/>
                                      </p:to>
                                    </p:set>
                                    <p:animEffect transition="in" filter="fade">
                                      <p:cBhvr>
                                        <p:cTn id="10" dur="2000"/>
                                        <p:tgtEl>
                                          <p:spTgt spid="12032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320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Copyright Pearson Prentice Hall</a:t>
            </a:r>
          </a:p>
        </p:txBody>
      </p:sp>
      <p:sp>
        <p:nvSpPr>
          <p:cNvPr id="46082" name="Rectangle 6"/>
          <p:cNvSpPr>
            <a:spLocks noGrp="1" noChangeArrowheads="1"/>
          </p:cNvSpPr>
          <p:nvPr>
            <p:ph type="title"/>
          </p:nvPr>
        </p:nvSpPr>
        <p:spPr/>
        <p:txBody>
          <a:bodyPr/>
          <a:lstStyle/>
          <a:p>
            <a:r>
              <a:rPr lang="en-US" smtClean="0"/>
              <a:t>Gamete Formation</a:t>
            </a:r>
          </a:p>
        </p:txBody>
      </p:sp>
      <p:sp>
        <p:nvSpPr>
          <p:cNvPr id="1205255" name="Rectangle 7"/>
          <p:cNvSpPr>
            <a:spLocks noGrp="1" noChangeArrowheads="1"/>
          </p:cNvSpPr>
          <p:nvPr>
            <p:ph type="body" idx="1"/>
          </p:nvPr>
        </p:nvSpPr>
        <p:spPr/>
        <p:txBody>
          <a:bodyPr/>
          <a:lstStyle/>
          <a:p>
            <a:r>
              <a:rPr lang="en-US" sz="2400" smtClean="0"/>
              <a:t>In many female animals, only one egg results from meiosis. The other three cells, called polar bodies, are usually not involved in reproduction.</a:t>
            </a:r>
          </a:p>
        </p:txBody>
      </p:sp>
      <p:pic>
        <p:nvPicPr>
          <p:cNvPr id="46084" name="Picture 5" descr="11-17_02"/>
          <p:cNvPicPr>
            <a:picLocks noChangeAspect="1" noChangeArrowheads="1"/>
          </p:cNvPicPr>
          <p:nvPr/>
        </p:nvPicPr>
        <p:blipFill>
          <a:blip r:embed="rId3" cstate="print"/>
          <a:srcRect/>
          <a:stretch>
            <a:fillRect/>
          </a:stretch>
        </p:blipFill>
        <p:spPr bwMode="auto">
          <a:xfrm>
            <a:off x="2743200" y="2860675"/>
            <a:ext cx="5203825" cy="3997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05255">
                                            <p:txEl>
                                              <p:pRg st="0" end="0"/>
                                            </p:txEl>
                                          </p:spTgt>
                                        </p:tgtEl>
                                        <p:attrNameLst>
                                          <p:attrName>style.visibility</p:attrName>
                                        </p:attrNameLst>
                                      </p:cBhvr>
                                      <p:to>
                                        <p:strVal val="visible"/>
                                      </p:to>
                                    </p:set>
                                    <p:animEffect transition="in" filter="fade">
                                      <p:cBhvr>
                                        <p:cTn id="7" dur="2000"/>
                                        <p:tgtEl>
                                          <p:spTgt spid="12052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525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Meiosis</a:t>
            </a:r>
          </a:p>
        </p:txBody>
      </p:sp>
      <p:sp>
        <p:nvSpPr>
          <p:cNvPr id="3" name="Subtitle 2"/>
          <p:cNvSpPr>
            <a:spLocks noGrp="1"/>
          </p:cNvSpPr>
          <p:nvPr>
            <p:ph idx="1"/>
          </p:nvPr>
        </p:nvSpPr>
        <p:spPr/>
        <p:txBody>
          <a:bodyPr/>
          <a:lstStyle/>
          <a:p>
            <a:r>
              <a:rPr lang="en-US" smtClean="0"/>
              <a:t>Cell division where new cells have </a:t>
            </a:r>
            <a:r>
              <a:rPr lang="en-US" b="1" smtClean="0"/>
              <a:t>half</a:t>
            </a:r>
            <a:r>
              <a:rPr lang="en-US" smtClean="0"/>
              <a:t> the number of chromosomes as original</a:t>
            </a:r>
          </a:p>
          <a:p>
            <a:r>
              <a:rPr lang="en-US" smtClean="0"/>
              <a:t>Haploid (n): a cell containing one set of chromosomes.</a:t>
            </a:r>
          </a:p>
          <a:p>
            <a:pPr>
              <a:buFont typeface="Arial" charset="0"/>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Meiosis</a:t>
            </a:r>
          </a:p>
        </p:txBody>
      </p:sp>
      <p:sp>
        <p:nvSpPr>
          <p:cNvPr id="3" name="Content Placeholder 2"/>
          <p:cNvSpPr>
            <a:spLocks noGrp="1"/>
          </p:cNvSpPr>
          <p:nvPr>
            <p:ph idx="1"/>
          </p:nvPr>
        </p:nvSpPr>
        <p:spPr/>
        <p:txBody>
          <a:bodyPr/>
          <a:lstStyle/>
          <a:p>
            <a:r>
              <a:rPr lang="en-US" smtClean="0"/>
              <a:t>Results in new cells called </a:t>
            </a:r>
            <a:r>
              <a:rPr lang="en-US" u="sng" smtClean="0"/>
              <a:t>gametes</a:t>
            </a:r>
            <a:r>
              <a:rPr lang="en-US" smtClean="0"/>
              <a:t> (sex cells).</a:t>
            </a:r>
          </a:p>
          <a:p>
            <a:r>
              <a:rPr lang="en-US" smtClean="0"/>
              <a:t>Sperm and egg (animals), pollen and seeds (plants)</a:t>
            </a:r>
          </a:p>
          <a:p>
            <a:r>
              <a:rPr lang="en-US" smtClean="0"/>
              <a:t>Occurs only in specialized body cells</a:t>
            </a:r>
          </a:p>
          <a:p>
            <a:r>
              <a:rPr lang="en-US" smtClean="0"/>
              <a:t>Used to increase genetic variation of species by combining half of the genes from the fathers lineage and half from mothers.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Why is genetic variation important?</a:t>
            </a:r>
            <a:endParaRPr lang="en-US" dirty="0"/>
          </a:p>
        </p:txBody>
      </p:sp>
      <p:sp>
        <p:nvSpPr>
          <p:cNvPr id="17410" name="Content Placeholder 2"/>
          <p:cNvSpPr>
            <a:spLocks noGrp="1"/>
          </p:cNvSpPr>
          <p:nvPr>
            <p:ph idx="1"/>
          </p:nvPr>
        </p:nvSpPr>
        <p:spPr/>
        <p:txBody>
          <a:bodyPr/>
          <a:lstStyle/>
          <a:p>
            <a:endParaRPr lang="en-US" smtClean="0"/>
          </a:p>
        </p:txBody>
      </p:sp>
      <p:pic>
        <p:nvPicPr>
          <p:cNvPr id="17411" name="Picture 2" descr="http://phe.rockefeller.edu/barcode/blog/wp-content/uploads/2008/06/giraffes-3.gif"/>
          <p:cNvPicPr>
            <a:picLocks noChangeAspect="1" noChangeArrowheads="1"/>
          </p:cNvPicPr>
          <p:nvPr/>
        </p:nvPicPr>
        <p:blipFill>
          <a:blip r:embed="rId2" cstate="print"/>
          <a:srcRect/>
          <a:stretch>
            <a:fillRect/>
          </a:stretch>
        </p:blipFill>
        <p:spPr bwMode="auto">
          <a:xfrm>
            <a:off x="2590800" y="1981200"/>
            <a:ext cx="4019550" cy="5621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Endless possibilities!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a:t>8,388,604 possible combinations of chromosomes from </a:t>
            </a:r>
            <a:r>
              <a:rPr lang="en-US" dirty="0" smtClean="0"/>
              <a:t>one </a:t>
            </a:r>
            <a:r>
              <a:rPr lang="en-US" dirty="0"/>
              <a:t>parent</a:t>
            </a:r>
            <a:r>
              <a:rPr lang="en-US" dirty="0" smtClean="0"/>
              <a:t>.</a:t>
            </a:r>
          </a:p>
          <a:p>
            <a:pPr fontAlgn="auto">
              <a:spcAft>
                <a:spcPts val="0"/>
              </a:spcAft>
              <a:buFont typeface="Arial" pitchFamily="34" charset="0"/>
              <a:buChar char="•"/>
              <a:defRPr/>
            </a:pPr>
            <a:r>
              <a:rPr lang="en-US" dirty="0" smtClean="0"/>
              <a:t> </a:t>
            </a:r>
            <a:r>
              <a:rPr lang="en-US" dirty="0"/>
              <a:t>Any couple could have 2</a:t>
            </a:r>
            <a:r>
              <a:rPr lang="en-US" baseline="30000" dirty="0"/>
              <a:t>23</a:t>
            </a:r>
            <a:r>
              <a:rPr lang="en-US" dirty="0"/>
              <a:t> × 2</a:t>
            </a:r>
            <a:r>
              <a:rPr lang="en-US" baseline="30000" dirty="0"/>
              <a:t>23</a:t>
            </a:r>
            <a:r>
              <a:rPr lang="en-US" dirty="0"/>
              <a:t> or 70,368,744,177,644 (70 trillion) different possible children, based just on the number of chromosomes, not considering the actual genes on those chromosomes. Thus, the chance of two siblings being exactly identical would be 1 in </a:t>
            </a:r>
            <a:r>
              <a:rPr lang="en-US"/>
              <a:t>70 </a:t>
            </a:r>
            <a:r>
              <a:rPr lang="en-US" smtClean="0"/>
              <a:t>trillion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Copyright Pearson Prentice Hall</a:t>
            </a:r>
          </a:p>
        </p:txBody>
      </p:sp>
      <p:sp>
        <p:nvSpPr>
          <p:cNvPr id="18434" name="Rectangle 2"/>
          <p:cNvSpPr>
            <a:spLocks noGrp="1" noChangeArrowheads="1"/>
          </p:cNvSpPr>
          <p:nvPr>
            <p:ph type="title"/>
          </p:nvPr>
        </p:nvSpPr>
        <p:spPr/>
        <p:txBody>
          <a:bodyPr/>
          <a:lstStyle/>
          <a:p>
            <a:r>
              <a:rPr lang="en-US" smtClean="0"/>
              <a:t>Phases of Meiosis</a:t>
            </a:r>
          </a:p>
        </p:txBody>
      </p:sp>
      <p:sp>
        <p:nvSpPr>
          <p:cNvPr id="18435" name="Rectangle 3"/>
          <p:cNvSpPr>
            <a:spLocks noGrp="1" noChangeArrowheads="1"/>
          </p:cNvSpPr>
          <p:nvPr>
            <p:ph type="body" idx="1"/>
          </p:nvPr>
        </p:nvSpPr>
        <p:spPr>
          <a:xfrm>
            <a:off x="273050" y="1095375"/>
            <a:ext cx="4256088" cy="4848225"/>
          </a:xfrm>
        </p:spPr>
        <p:txBody>
          <a:bodyPr/>
          <a:lstStyle/>
          <a:p>
            <a:r>
              <a:rPr lang="en-US" smtClean="0"/>
              <a:t>Cells undergo a round of DNA replication, forming duplicate chromosomes.</a:t>
            </a:r>
          </a:p>
        </p:txBody>
      </p:sp>
      <p:pic>
        <p:nvPicPr>
          <p:cNvPr id="18436" name="Picture 12" descr="interphase copy"/>
          <p:cNvPicPr>
            <a:picLocks noChangeAspect="1" noChangeArrowheads="1"/>
          </p:cNvPicPr>
          <p:nvPr/>
        </p:nvPicPr>
        <p:blipFill>
          <a:blip r:embed="rId3" cstate="print"/>
          <a:srcRect/>
          <a:stretch>
            <a:fillRect/>
          </a:stretch>
        </p:blipFill>
        <p:spPr bwMode="auto">
          <a:xfrm>
            <a:off x="3692525" y="2193925"/>
            <a:ext cx="4870450" cy="3744913"/>
          </a:xfrm>
          <a:prstGeom prst="rect">
            <a:avLst/>
          </a:prstGeom>
          <a:noFill/>
          <a:ln w="9525">
            <a:noFill/>
            <a:miter lim="800000"/>
            <a:headEnd/>
            <a:tailEnd/>
          </a:ln>
        </p:spPr>
      </p:pic>
      <p:sp>
        <p:nvSpPr>
          <p:cNvPr id="18437" name="Rectangle 13"/>
          <p:cNvSpPr>
            <a:spLocks noChangeArrowheads="1"/>
          </p:cNvSpPr>
          <p:nvPr/>
        </p:nvSpPr>
        <p:spPr bwMode="auto">
          <a:xfrm>
            <a:off x="5459413" y="1316038"/>
            <a:ext cx="2960687" cy="485775"/>
          </a:xfrm>
          <a:prstGeom prst="rect">
            <a:avLst/>
          </a:prstGeom>
          <a:noFill/>
          <a:ln w="9525">
            <a:noFill/>
            <a:miter lim="800000"/>
            <a:headEnd/>
            <a:tailEnd/>
          </a:ln>
        </p:spPr>
        <p:txBody>
          <a:bodyPr/>
          <a:lstStyle/>
          <a:p>
            <a:pPr marL="342900" indent="-342900">
              <a:spcAft>
                <a:spcPct val="50000"/>
              </a:spcAft>
            </a:pPr>
            <a:r>
              <a:rPr lang="en-US">
                <a:latin typeface="Calibri" pitchFamily="34" charset="0"/>
                <a:ea typeface="ＭＳ Ｐゴシック"/>
                <a:cs typeface="ＭＳ Ｐゴシック"/>
              </a:rPr>
              <a:t>Interphase 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Copyright Pearson Prentice Hall</a:t>
            </a:r>
          </a:p>
        </p:txBody>
      </p:sp>
      <p:sp>
        <p:nvSpPr>
          <p:cNvPr id="20482" name="Rectangle 2"/>
          <p:cNvSpPr>
            <a:spLocks noGrp="1" noChangeArrowheads="1"/>
          </p:cNvSpPr>
          <p:nvPr>
            <p:ph type="title"/>
          </p:nvPr>
        </p:nvSpPr>
        <p:spPr/>
        <p:txBody>
          <a:bodyPr/>
          <a:lstStyle/>
          <a:p>
            <a:r>
              <a:rPr lang="en-US" smtClean="0"/>
              <a:t>Phases of Meiosis</a:t>
            </a:r>
          </a:p>
        </p:txBody>
      </p:sp>
      <p:sp>
        <p:nvSpPr>
          <p:cNvPr id="1180675" name="Rectangle 3"/>
          <p:cNvSpPr>
            <a:spLocks noGrp="1" noChangeArrowheads="1"/>
          </p:cNvSpPr>
          <p:nvPr>
            <p:ph type="body" idx="1"/>
          </p:nvPr>
        </p:nvSpPr>
        <p:spPr>
          <a:xfrm>
            <a:off x="273050" y="1095375"/>
            <a:ext cx="4256088" cy="4848225"/>
          </a:xfrm>
        </p:spPr>
        <p:txBody>
          <a:bodyPr/>
          <a:lstStyle/>
          <a:p>
            <a:r>
              <a:rPr lang="en-US" smtClean="0"/>
              <a:t>Nuclear envelope breaks down</a:t>
            </a:r>
          </a:p>
          <a:p>
            <a:r>
              <a:rPr lang="en-US" smtClean="0"/>
              <a:t>Centrioles go to poles</a:t>
            </a:r>
          </a:p>
          <a:p>
            <a:r>
              <a:rPr lang="en-US" smtClean="0"/>
              <a:t>Spindle fibers form</a:t>
            </a:r>
          </a:p>
          <a:p>
            <a:r>
              <a:rPr lang="en-US" smtClean="0"/>
              <a:t>Each chromosome pairs with its corresponding homologous chromosome.</a:t>
            </a:r>
          </a:p>
          <a:p>
            <a:pPr>
              <a:buFont typeface="Arial" charset="0"/>
              <a:buNone/>
            </a:pPr>
            <a:endParaRPr lang="en-US" smtClean="0"/>
          </a:p>
        </p:txBody>
      </p:sp>
      <p:pic>
        <p:nvPicPr>
          <p:cNvPr id="20484" name="Picture 13" descr="meosis"/>
          <p:cNvPicPr>
            <a:picLocks noChangeAspect="1" noChangeArrowheads="1"/>
          </p:cNvPicPr>
          <p:nvPr/>
        </p:nvPicPr>
        <p:blipFill>
          <a:blip r:embed="rId3" cstate="print"/>
          <a:srcRect/>
          <a:stretch>
            <a:fillRect/>
          </a:stretch>
        </p:blipFill>
        <p:spPr bwMode="auto">
          <a:xfrm>
            <a:off x="4572000" y="2236788"/>
            <a:ext cx="3556000" cy="3719512"/>
          </a:xfrm>
          <a:prstGeom prst="rect">
            <a:avLst/>
          </a:prstGeom>
          <a:noFill/>
          <a:ln w="9525">
            <a:noFill/>
            <a:miter lim="800000"/>
            <a:headEnd/>
            <a:tailEnd/>
          </a:ln>
        </p:spPr>
      </p:pic>
      <p:sp>
        <p:nvSpPr>
          <p:cNvPr id="1180684" name="Rectangle 12"/>
          <p:cNvSpPr>
            <a:spLocks noChangeArrowheads="1"/>
          </p:cNvSpPr>
          <p:nvPr/>
        </p:nvSpPr>
        <p:spPr bwMode="auto">
          <a:xfrm>
            <a:off x="5456238" y="1316038"/>
            <a:ext cx="3875087" cy="809625"/>
          </a:xfrm>
          <a:prstGeom prst="rect">
            <a:avLst/>
          </a:prstGeom>
          <a:noFill/>
          <a:ln w="9525">
            <a:noFill/>
            <a:miter lim="800000"/>
            <a:headEnd/>
            <a:tailEnd/>
          </a:ln>
        </p:spPr>
        <p:txBody>
          <a:bodyPr/>
          <a:lstStyle/>
          <a:p>
            <a:pPr marL="342900" indent="-342900" fontAlgn="auto">
              <a:spcBef>
                <a:spcPts val="0"/>
              </a:spcBef>
              <a:spcAft>
                <a:spcPts val="0"/>
              </a:spcAft>
              <a:defRPr/>
            </a:pPr>
            <a:r>
              <a:rPr lang="en-US">
                <a:latin typeface="+mn-lt"/>
                <a:ea typeface="ＭＳ Ｐゴシック" pitchFamily="34" charset="-128"/>
              </a:rPr>
              <a:t> MEIOSIS I </a:t>
            </a:r>
          </a:p>
          <a:p>
            <a:pPr marL="342900" indent="-342900" fontAlgn="auto">
              <a:spcBef>
                <a:spcPts val="0"/>
              </a:spcBef>
              <a:spcAft>
                <a:spcPts val="0"/>
              </a:spcAft>
              <a:defRPr/>
            </a:pPr>
            <a:r>
              <a:rPr lang="en-US">
                <a:latin typeface="+mn-lt"/>
                <a:ea typeface="ＭＳ Ｐゴシック" pitchFamily="34" charset="-128"/>
              </a:rPr>
              <a:t>Prophase</a:t>
            </a:r>
            <a:r>
              <a:rPr lang="en-US">
                <a:effectLst>
                  <a:outerShdw blurRad="38100" dist="38100" dir="2700000" algn="tl">
                    <a:srgbClr val="C0C0C0"/>
                  </a:outerShdw>
                </a:effectLst>
                <a:latin typeface="+mn-lt"/>
                <a:ea typeface="ＭＳ Ｐゴシック" pitchFamily="34" charset="-128"/>
              </a:rPr>
              <a:t> I</a:t>
            </a:r>
            <a:endParaRPr lang="en-US">
              <a:latin typeface="+mn-lt"/>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80675">
                                            <p:txEl>
                                              <p:pRg st="0" end="0"/>
                                            </p:txEl>
                                          </p:spTgt>
                                        </p:tgtEl>
                                        <p:attrNameLst>
                                          <p:attrName>style.visibility</p:attrName>
                                        </p:attrNameLst>
                                      </p:cBhvr>
                                      <p:to>
                                        <p:strVal val="visible"/>
                                      </p:to>
                                    </p:set>
                                    <p:animEffect transition="in" filter="fade">
                                      <p:cBhvr>
                                        <p:cTn id="7" dur="2000"/>
                                        <p:tgtEl>
                                          <p:spTgt spid="1180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80675">
                                            <p:txEl>
                                              <p:pRg st="1" end="1"/>
                                            </p:txEl>
                                          </p:spTgt>
                                        </p:tgtEl>
                                        <p:attrNameLst>
                                          <p:attrName>style.visibility</p:attrName>
                                        </p:attrNameLst>
                                      </p:cBhvr>
                                      <p:to>
                                        <p:strVal val="visible"/>
                                      </p:to>
                                    </p:set>
                                    <p:animEffect transition="in" filter="fade">
                                      <p:cBhvr>
                                        <p:cTn id="12" dur="2000"/>
                                        <p:tgtEl>
                                          <p:spTgt spid="1180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80675">
                                            <p:txEl>
                                              <p:pRg st="2" end="2"/>
                                            </p:txEl>
                                          </p:spTgt>
                                        </p:tgtEl>
                                        <p:attrNameLst>
                                          <p:attrName>style.visibility</p:attrName>
                                        </p:attrNameLst>
                                      </p:cBhvr>
                                      <p:to>
                                        <p:strVal val="visible"/>
                                      </p:to>
                                    </p:set>
                                    <p:animEffect transition="in" filter="fade">
                                      <p:cBhvr>
                                        <p:cTn id="17" dur="2000"/>
                                        <p:tgtEl>
                                          <p:spTgt spid="1180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80675">
                                            <p:txEl>
                                              <p:pRg st="3" end="3"/>
                                            </p:txEl>
                                          </p:spTgt>
                                        </p:tgtEl>
                                        <p:attrNameLst>
                                          <p:attrName>style.visibility</p:attrName>
                                        </p:attrNameLst>
                                      </p:cBhvr>
                                      <p:to>
                                        <p:strVal val="visible"/>
                                      </p:to>
                                    </p:set>
                                    <p:animEffect transition="in" filter="fade">
                                      <p:cBhvr>
                                        <p:cTn id="22" dur="2000"/>
                                        <p:tgtEl>
                                          <p:spTgt spid="1180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06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Copyright Pearson Prentice Hall</a:t>
            </a:r>
          </a:p>
        </p:txBody>
      </p:sp>
      <p:sp>
        <p:nvSpPr>
          <p:cNvPr id="22530" name="Rectangle 2"/>
          <p:cNvSpPr>
            <a:spLocks noGrp="1" noChangeArrowheads="1"/>
          </p:cNvSpPr>
          <p:nvPr>
            <p:ph type="title"/>
          </p:nvPr>
        </p:nvSpPr>
        <p:spPr/>
        <p:txBody>
          <a:bodyPr/>
          <a:lstStyle/>
          <a:p>
            <a:r>
              <a:rPr lang="en-US" smtClean="0"/>
              <a:t>Phases of Meiosis</a:t>
            </a:r>
          </a:p>
        </p:txBody>
      </p:sp>
      <p:sp>
        <p:nvSpPr>
          <p:cNvPr id="1242115" name="Rectangle 3"/>
          <p:cNvSpPr>
            <a:spLocks noGrp="1" noChangeArrowheads="1"/>
          </p:cNvSpPr>
          <p:nvPr>
            <p:ph type="body" idx="1"/>
          </p:nvPr>
        </p:nvSpPr>
        <p:spPr>
          <a:xfrm>
            <a:off x="273050" y="1095375"/>
            <a:ext cx="8870950" cy="4848225"/>
          </a:xfrm>
        </p:spPr>
        <p:txBody>
          <a:bodyPr/>
          <a:lstStyle/>
          <a:p>
            <a:pPr lvl="2"/>
            <a:r>
              <a:rPr lang="en-US" smtClean="0"/>
              <a:t>When homologous chromosomes match up in meiosis I, they exchange portions of their chromatids in a process called </a:t>
            </a:r>
            <a:r>
              <a:rPr lang="en-US" b="1" smtClean="0"/>
              <a:t>crossing over</a:t>
            </a:r>
            <a:r>
              <a:rPr lang="en-US" smtClean="0"/>
              <a:t>. </a:t>
            </a:r>
          </a:p>
          <a:p>
            <a:pPr lvl="2"/>
            <a:r>
              <a:rPr lang="en-US" smtClean="0"/>
              <a:t>Crossing-over produces new combinations of alleles.</a:t>
            </a:r>
          </a:p>
          <a:p>
            <a:pPr lvl="1"/>
            <a:endParaRPr lang="en-US" smtClean="0"/>
          </a:p>
          <a:p>
            <a:endParaRPr lang="en-US" smtClean="0"/>
          </a:p>
        </p:txBody>
      </p:sp>
      <p:pic>
        <p:nvPicPr>
          <p:cNvPr id="22532" name="Picture 8" descr="chromes"/>
          <p:cNvPicPr>
            <a:picLocks noChangeAspect="1" noChangeArrowheads="1"/>
          </p:cNvPicPr>
          <p:nvPr/>
        </p:nvPicPr>
        <p:blipFill>
          <a:blip r:embed="rId3" cstate="print"/>
          <a:srcRect/>
          <a:stretch>
            <a:fillRect/>
          </a:stretch>
        </p:blipFill>
        <p:spPr bwMode="auto">
          <a:xfrm>
            <a:off x="930275" y="3551238"/>
            <a:ext cx="7119938" cy="2128837"/>
          </a:xfrm>
          <a:prstGeom prst="rect">
            <a:avLst/>
          </a:prstGeom>
          <a:noFill/>
          <a:ln w="9525">
            <a:noFill/>
            <a:miter lim="800000"/>
            <a:headEnd/>
            <a:tailEnd/>
          </a:ln>
        </p:spPr>
      </p:pic>
      <p:sp>
        <p:nvSpPr>
          <p:cNvPr id="22533" name="Rectangle 13">
            <a:hlinkClick r:id="rId4" action="ppaction://hlinkfile"/>
          </p:cNvPr>
          <p:cNvSpPr>
            <a:spLocks noChangeArrowheads="1"/>
          </p:cNvSpPr>
          <p:nvPr/>
        </p:nvSpPr>
        <p:spPr bwMode="auto">
          <a:xfrm>
            <a:off x="0" y="0"/>
            <a:ext cx="1906588" cy="1112838"/>
          </a:xfrm>
          <a:prstGeom prst="rect">
            <a:avLst/>
          </a:prstGeom>
          <a:noFill/>
          <a:ln w="9525" algn="ctr">
            <a:noFill/>
            <a:miter lim="800000"/>
            <a:headEnd/>
            <a:tailEnd/>
          </a:ln>
        </p:spPr>
        <p:txBody>
          <a:bodyPr wrap="none" anchor="ctr"/>
          <a:lstStyle/>
          <a:p>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21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Copyright Pearson Prentice Hall</a:t>
            </a:r>
          </a:p>
        </p:txBody>
      </p:sp>
      <p:sp>
        <p:nvSpPr>
          <p:cNvPr id="25602" name="Rectangle 2"/>
          <p:cNvSpPr>
            <a:spLocks noGrp="1" noChangeArrowheads="1"/>
          </p:cNvSpPr>
          <p:nvPr>
            <p:ph type="title"/>
          </p:nvPr>
        </p:nvSpPr>
        <p:spPr/>
        <p:txBody>
          <a:bodyPr/>
          <a:lstStyle/>
          <a:p>
            <a:r>
              <a:rPr lang="en-US" smtClean="0"/>
              <a:t>Phases of Meiosis</a:t>
            </a:r>
          </a:p>
        </p:txBody>
      </p:sp>
      <p:sp>
        <p:nvSpPr>
          <p:cNvPr id="1184771" name="Rectangle 3"/>
          <p:cNvSpPr>
            <a:spLocks noGrp="1" noChangeArrowheads="1"/>
          </p:cNvSpPr>
          <p:nvPr>
            <p:ph type="body" idx="1"/>
          </p:nvPr>
        </p:nvSpPr>
        <p:spPr>
          <a:xfrm>
            <a:off x="273050" y="1095375"/>
            <a:ext cx="4256088" cy="4848225"/>
          </a:xfrm>
        </p:spPr>
        <p:txBody>
          <a:bodyPr/>
          <a:lstStyle/>
          <a:p>
            <a:r>
              <a:rPr lang="en-US" smtClean="0"/>
              <a:t>Homolougous chromosomes pair up and line up in middle</a:t>
            </a:r>
          </a:p>
          <a:p>
            <a:r>
              <a:rPr lang="en-US" smtClean="0"/>
              <a:t>Spindle fibers attach to the chromosomes.</a:t>
            </a:r>
          </a:p>
        </p:txBody>
      </p:sp>
      <p:pic>
        <p:nvPicPr>
          <p:cNvPr id="25604" name="Picture 14" descr="METAPHASE1"/>
          <p:cNvPicPr>
            <a:picLocks noChangeAspect="1" noChangeArrowheads="1"/>
          </p:cNvPicPr>
          <p:nvPr/>
        </p:nvPicPr>
        <p:blipFill>
          <a:blip r:embed="rId3" cstate="print"/>
          <a:srcRect/>
          <a:stretch>
            <a:fillRect/>
          </a:stretch>
        </p:blipFill>
        <p:spPr bwMode="auto">
          <a:xfrm>
            <a:off x="4237038" y="1905000"/>
            <a:ext cx="4121150" cy="4098925"/>
          </a:xfrm>
          <a:prstGeom prst="rect">
            <a:avLst/>
          </a:prstGeom>
          <a:noFill/>
          <a:ln w="9525">
            <a:noFill/>
            <a:miter lim="800000"/>
            <a:headEnd/>
            <a:tailEnd/>
          </a:ln>
        </p:spPr>
      </p:pic>
      <p:sp>
        <p:nvSpPr>
          <p:cNvPr id="1184783" name="Rectangle 15"/>
          <p:cNvSpPr>
            <a:spLocks noChangeArrowheads="1"/>
          </p:cNvSpPr>
          <p:nvPr/>
        </p:nvSpPr>
        <p:spPr bwMode="auto">
          <a:xfrm>
            <a:off x="5268913" y="1068388"/>
            <a:ext cx="3875087" cy="809625"/>
          </a:xfrm>
          <a:prstGeom prst="rect">
            <a:avLst/>
          </a:prstGeom>
          <a:noFill/>
          <a:ln w="9525">
            <a:noFill/>
            <a:miter lim="800000"/>
            <a:headEnd/>
            <a:tailEnd/>
          </a:ln>
        </p:spPr>
        <p:txBody>
          <a:bodyPr/>
          <a:lstStyle/>
          <a:p>
            <a:pPr marL="342900" indent="-342900" fontAlgn="auto">
              <a:spcBef>
                <a:spcPts val="0"/>
              </a:spcBef>
              <a:spcAft>
                <a:spcPts val="0"/>
              </a:spcAft>
              <a:defRPr/>
            </a:pPr>
            <a:r>
              <a:rPr lang="en-US">
                <a:latin typeface="+mn-lt"/>
                <a:ea typeface="ＭＳ Ｐゴシック" pitchFamily="34" charset="-128"/>
              </a:rPr>
              <a:t> MEIOSIS I </a:t>
            </a:r>
          </a:p>
          <a:p>
            <a:pPr marL="342900" indent="-342900" fontAlgn="auto">
              <a:spcBef>
                <a:spcPts val="0"/>
              </a:spcBef>
              <a:spcAft>
                <a:spcPts val="0"/>
              </a:spcAft>
              <a:defRPr/>
            </a:pPr>
            <a:r>
              <a:rPr lang="en-US">
                <a:latin typeface="+mn-lt"/>
                <a:ea typeface="ＭＳ Ｐゴシック" pitchFamily="34" charset="-128"/>
              </a:rPr>
              <a:t>Metaphase I</a:t>
            </a:r>
            <a:endParaRPr lang="en-US">
              <a:effectLst>
                <a:outerShdw blurRad="38100" dist="38100" dir="2700000" algn="tl">
                  <a:srgbClr val="C0C0C0"/>
                </a:outerShdw>
              </a:effectLst>
              <a:latin typeface="+mn-lt"/>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84771">
                                            <p:txEl>
                                              <p:pRg st="0" end="0"/>
                                            </p:txEl>
                                          </p:spTgt>
                                        </p:tgtEl>
                                        <p:attrNameLst>
                                          <p:attrName>style.visibility</p:attrName>
                                        </p:attrNameLst>
                                      </p:cBhvr>
                                      <p:to>
                                        <p:strVal val="visible"/>
                                      </p:to>
                                    </p:set>
                                    <p:animEffect transition="in" filter="fade">
                                      <p:cBhvr>
                                        <p:cTn id="7" dur="2000"/>
                                        <p:tgtEl>
                                          <p:spTgt spid="1184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84771">
                                            <p:txEl>
                                              <p:pRg st="1" end="1"/>
                                            </p:txEl>
                                          </p:spTgt>
                                        </p:tgtEl>
                                        <p:attrNameLst>
                                          <p:attrName>style.visibility</p:attrName>
                                        </p:attrNameLst>
                                      </p:cBhvr>
                                      <p:to>
                                        <p:strVal val="visible"/>
                                      </p:to>
                                    </p:set>
                                    <p:animEffect transition="in" filter="fade">
                                      <p:cBhvr>
                                        <p:cTn id="12" dur="2000"/>
                                        <p:tgtEl>
                                          <p:spTgt spid="1184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477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5858</TotalTime>
  <Words>888</Words>
  <Application>Microsoft Office PowerPoint</Application>
  <PresentationFormat>On-screen Show (4:3)</PresentationFormat>
  <Paragraphs>129</Paragraphs>
  <Slides>19</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MS PGothic</vt:lpstr>
      <vt:lpstr>Arial</vt:lpstr>
      <vt:lpstr>Calibri</vt:lpstr>
      <vt:lpstr>Times New Roman</vt:lpstr>
      <vt:lpstr>Office Theme</vt:lpstr>
      <vt:lpstr>Diploid: cell containing 2 pairs of chromosomes (homologous). One set from each parent </vt:lpstr>
      <vt:lpstr>Meiosis</vt:lpstr>
      <vt:lpstr>Meiosis</vt:lpstr>
      <vt:lpstr>Why is genetic variation important?</vt:lpstr>
      <vt:lpstr>Endless possibilities!</vt:lpstr>
      <vt:lpstr>Phases of Meiosis</vt:lpstr>
      <vt:lpstr>Phases of Meiosis</vt:lpstr>
      <vt:lpstr>Phases of Meiosis</vt:lpstr>
      <vt:lpstr>Phases of Meiosis</vt:lpstr>
      <vt:lpstr>Phases of Meiosis</vt:lpstr>
      <vt:lpstr>Phases of Meiosis</vt:lpstr>
      <vt:lpstr>Phases of Meiosis</vt:lpstr>
      <vt:lpstr>Phases of Meiosis</vt:lpstr>
      <vt:lpstr>Phases of Meiosis</vt:lpstr>
      <vt:lpstr>Phases of Meiosis</vt:lpstr>
      <vt:lpstr>Phases of Meiosis</vt:lpstr>
      <vt:lpstr>Phases of Meiosis</vt:lpstr>
      <vt:lpstr>Gamete Formation</vt:lpstr>
      <vt:lpstr>Gamete Formation</vt:lpstr>
    </vt:vector>
  </TitlesOfParts>
  <Company>Jefferson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Meiosis</dc:title>
  <dc:creator>jeffco</dc:creator>
  <cp:lastModifiedBy>Berkman Julie</cp:lastModifiedBy>
  <cp:revision>305</cp:revision>
  <dcterms:created xsi:type="dcterms:W3CDTF">2010-11-09T14:01:57Z</dcterms:created>
  <dcterms:modified xsi:type="dcterms:W3CDTF">2017-11-09T20:55:14Z</dcterms:modified>
</cp:coreProperties>
</file>